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2" r:id="rId1"/>
  </p:sldMasterIdLst>
  <p:notesMasterIdLst>
    <p:notesMasterId r:id="rId10"/>
  </p:notesMasterIdLst>
  <p:sldIdLst>
    <p:sldId id="299" r:id="rId2"/>
    <p:sldId id="439" r:id="rId3"/>
    <p:sldId id="303" r:id="rId4"/>
    <p:sldId id="307" r:id="rId5"/>
    <p:sldId id="365" r:id="rId6"/>
    <p:sldId id="310" r:id="rId7"/>
    <p:sldId id="440" r:id="rId8"/>
    <p:sldId id="441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66"/>
    <a:srgbClr val="3333FF"/>
    <a:srgbClr val="66FF33"/>
    <a:srgbClr val="FFFF00"/>
    <a:srgbClr val="FF33CC"/>
    <a:srgbClr val="0066FF"/>
    <a:srgbClr val="00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D6B0E-AD73-4C67-81BA-61455A43CDA4}" v="41" dt="2021-07-23T07:29:12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94660"/>
  </p:normalViewPr>
  <p:slideViewPr>
    <p:cSldViewPr>
      <p:cViewPr varScale="1">
        <p:scale>
          <a:sx n="93" d="100"/>
          <a:sy n="9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86EC66DC-B5A4-4E96-AC32-B434FB086E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4D86347-0144-4FFD-9C4A-C0304D6FDFC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A74ECE-64CF-4630-9713-3EED508FDC06}" type="datetimeFigureOut">
              <a:rPr lang="ru-RU"/>
              <a:pPr>
                <a:defRPr/>
              </a:pPr>
              <a:t>28.07.2021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9A2BDE6-E801-4D19-9A08-893F8EE726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CE6484A2-906E-463B-8A1F-2FA78CE01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92F8EE-C1DB-402E-B868-19CC47E9E5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2CE7B0-8C0A-4C30-89A7-A180EB5252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676385-1D2F-49F4-9B0D-3E44D0AEF41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A04C-D7CF-4861-95F0-3F5ACF508755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7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4B-F41A-4540-8EEC-C29B4F79802D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7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F989E-5397-49EE-B0F5-E72D9FFD7EC0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9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C42F-EA91-460E-9436-9A6C9B1CB0C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32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3D4350-0632-4F67-B357-AFC21C62564D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04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1A35-803D-44FA-BA88-E6B5FB347587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8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6CED-B3EE-49D9-9922-CBB48E543356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1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F9237B0-CC05-45CB-9D8E-44851499E325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5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1777-83B6-4CFA-89A1-52400FB2059F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68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AA2A1-C9A8-42DC-AF5F-29D58FE3A81E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7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C28B6-2144-4760-B3DF-18C646FA52B1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7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51F38EA-B09F-4C97-9264-D1353869D1EA}" type="datetimeFigureOut">
              <a:rPr lang="en-US" dirty="0"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4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0.bin"/><Relationship Id="rId2" Type="http://schemas.openxmlformats.org/officeDocument/2006/relationships/image" Target="../media/image17.png"/><Relationship Id="rId16" Type="http://schemas.openxmlformats.org/officeDocument/2006/relationships/image" Target="../media/image2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urok.ru/summa_uglov_treugolnika_7_klass-389432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2F2BABE-55FE-476F-AAB5-10A4B9F60157}"/>
              </a:ext>
            </a:extLst>
          </p:cNvPr>
          <p:cNvSpPr txBox="1"/>
          <p:nvPr/>
        </p:nvSpPr>
        <p:spPr>
          <a:xfrm>
            <a:off x="265918" y="307360"/>
            <a:ext cx="859233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solidFill>
                  <a:srgbClr val="C0504D">
                    <a:lumMod val="50000"/>
                  </a:srgbClr>
                </a:solidFill>
                <a:effectLst>
                  <a:glow rad="139700">
                    <a:srgbClr val="4BACC6">
                      <a:lumMod val="40000"/>
                      <a:lumOff val="60000"/>
                      <a:alpha val="40000"/>
                    </a:srgbClr>
                  </a:glow>
                </a:effectLst>
              </a:rPr>
              <a:t>Тема урока: Сумма углов треугольника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5A625B-6353-4624-976F-86A137FB6227}"/>
              </a:ext>
            </a:extLst>
          </p:cNvPr>
          <p:cNvSpPr txBox="1"/>
          <p:nvPr/>
        </p:nvSpPr>
        <p:spPr>
          <a:xfrm>
            <a:off x="3856038" y="5211763"/>
            <a:ext cx="64293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  <a:latin typeface="Calibri"/>
                <a:cs typeface="+mn-cs"/>
              </a:rPr>
              <a:t>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F8EA83-0F48-4BE3-BFAB-A18D43E947F9}"/>
              </a:ext>
            </a:extLst>
          </p:cNvPr>
          <p:cNvSpPr txBox="1"/>
          <p:nvPr/>
        </p:nvSpPr>
        <p:spPr>
          <a:xfrm>
            <a:off x="5610225" y="2878138"/>
            <a:ext cx="64293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  <a:latin typeface="Calibri"/>
                <a:cs typeface="+mn-cs"/>
              </a:rPr>
              <a:t>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BBA585-647C-40C3-A26D-31D7C3ECE4E8}"/>
              </a:ext>
            </a:extLst>
          </p:cNvPr>
          <p:cNvSpPr txBox="1"/>
          <p:nvPr/>
        </p:nvSpPr>
        <p:spPr>
          <a:xfrm>
            <a:off x="8215313" y="5214938"/>
            <a:ext cx="64293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  <a:latin typeface="Calibri"/>
                <a:cs typeface="+mn-cs"/>
              </a:rPr>
              <a:t>С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A5205CE-90ED-41CB-9919-0705F11E1A05}"/>
              </a:ext>
            </a:extLst>
          </p:cNvPr>
          <p:cNvSpPr/>
          <p:nvPr/>
        </p:nvSpPr>
        <p:spPr>
          <a:xfrm>
            <a:off x="179512" y="188640"/>
            <a:ext cx="8782007" cy="6480721"/>
          </a:xfrm>
          <a:prstGeom prst="rect">
            <a:avLst/>
          </a:prstGeom>
          <a:noFill/>
          <a:ln w="73025"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0">
                  <a:schemeClr val="accent2">
                    <a:lumMod val="0"/>
                    <a:lumOff val="100000"/>
                  </a:schemeClr>
                </a:gs>
                <a:gs pos="400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Равнобедренный треугольник 20">
            <a:extLst>
              <a:ext uri="{FF2B5EF4-FFF2-40B4-BE49-F238E27FC236}">
                <a16:creationId xmlns:a16="http://schemas.microsoft.com/office/drawing/2014/main" id="{2FACFB57-01BE-454E-A62A-9359D5208460}"/>
              </a:ext>
            </a:extLst>
          </p:cNvPr>
          <p:cNvSpPr/>
          <p:nvPr/>
        </p:nvSpPr>
        <p:spPr>
          <a:xfrm>
            <a:off x="4387436" y="3525078"/>
            <a:ext cx="3744913" cy="1989138"/>
          </a:xfrm>
          <a:prstGeom prst="triangle">
            <a:avLst>
              <a:gd name="adj" fmla="val 37267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Дуга 21">
            <a:extLst>
              <a:ext uri="{FF2B5EF4-FFF2-40B4-BE49-F238E27FC236}">
                <a16:creationId xmlns:a16="http://schemas.microsoft.com/office/drawing/2014/main" id="{A70156C6-6CA2-41FA-9122-95F832BBA5F5}"/>
              </a:ext>
            </a:extLst>
          </p:cNvPr>
          <p:cNvSpPr/>
          <p:nvPr/>
        </p:nvSpPr>
        <p:spPr>
          <a:xfrm rot="4085849">
            <a:off x="4348162" y="4943476"/>
            <a:ext cx="669925" cy="647700"/>
          </a:xfrm>
          <a:prstGeom prst="arc">
            <a:avLst>
              <a:gd name="adj1" fmla="val 13027342"/>
              <a:gd name="adj2" fmla="val 19727512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3" name="Дуга 22">
            <a:extLst>
              <a:ext uri="{FF2B5EF4-FFF2-40B4-BE49-F238E27FC236}">
                <a16:creationId xmlns:a16="http://schemas.microsoft.com/office/drawing/2014/main" id="{E3964519-AEF9-43B4-955A-B1C4EBD71774}"/>
              </a:ext>
            </a:extLst>
          </p:cNvPr>
          <p:cNvSpPr/>
          <p:nvPr/>
        </p:nvSpPr>
        <p:spPr>
          <a:xfrm rot="4085849">
            <a:off x="4230687" y="4997451"/>
            <a:ext cx="669925" cy="647700"/>
          </a:xfrm>
          <a:prstGeom prst="arc">
            <a:avLst>
              <a:gd name="adj1" fmla="val 13998340"/>
              <a:gd name="adj2" fmla="val 19727512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4" name="Дуга 23">
            <a:extLst>
              <a:ext uri="{FF2B5EF4-FFF2-40B4-BE49-F238E27FC236}">
                <a16:creationId xmlns:a16="http://schemas.microsoft.com/office/drawing/2014/main" id="{3EEC387A-FB3F-4999-9EC2-D128DD2F7141}"/>
              </a:ext>
            </a:extLst>
          </p:cNvPr>
          <p:cNvSpPr/>
          <p:nvPr/>
        </p:nvSpPr>
        <p:spPr>
          <a:xfrm rot="17056675">
            <a:off x="7269162" y="4976813"/>
            <a:ext cx="669925" cy="647700"/>
          </a:xfrm>
          <a:prstGeom prst="arc">
            <a:avLst>
              <a:gd name="adj1" fmla="val 13027342"/>
              <a:gd name="adj2" fmla="val 19727512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5" name="Дуга 24">
            <a:extLst>
              <a:ext uri="{FF2B5EF4-FFF2-40B4-BE49-F238E27FC236}">
                <a16:creationId xmlns:a16="http://schemas.microsoft.com/office/drawing/2014/main" id="{27188000-3091-4662-9CA4-F636E86E93EB}"/>
              </a:ext>
            </a:extLst>
          </p:cNvPr>
          <p:cNvSpPr/>
          <p:nvPr/>
        </p:nvSpPr>
        <p:spPr>
          <a:xfrm rot="10485189">
            <a:off x="5534025" y="3322638"/>
            <a:ext cx="669925" cy="647700"/>
          </a:xfrm>
          <a:prstGeom prst="arc">
            <a:avLst>
              <a:gd name="adj1" fmla="val 13027342"/>
              <a:gd name="adj2" fmla="val 19727512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6" name="Дуга 25">
            <a:extLst>
              <a:ext uri="{FF2B5EF4-FFF2-40B4-BE49-F238E27FC236}">
                <a16:creationId xmlns:a16="http://schemas.microsoft.com/office/drawing/2014/main" id="{47CFEE48-16BD-4875-A6B0-7A96ECCF711A}"/>
              </a:ext>
            </a:extLst>
          </p:cNvPr>
          <p:cNvSpPr/>
          <p:nvPr/>
        </p:nvSpPr>
        <p:spPr>
          <a:xfrm rot="10485189">
            <a:off x="5437188" y="3325813"/>
            <a:ext cx="862012" cy="738187"/>
          </a:xfrm>
          <a:prstGeom prst="arc">
            <a:avLst>
              <a:gd name="adj1" fmla="val 12651963"/>
              <a:gd name="adj2" fmla="val 19727512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7" name="Дуга 26">
            <a:extLst>
              <a:ext uri="{FF2B5EF4-FFF2-40B4-BE49-F238E27FC236}">
                <a16:creationId xmlns:a16="http://schemas.microsoft.com/office/drawing/2014/main" id="{7C6ADB17-08F3-4E0A-A857-50C655F21C3F}"/>
              </a:ext>
            </a:extLst>
          </p:cNvPr>
          <p:cNvSpPr/>
          <p:nvPr/>
        </p:nvSpPr>
        <p:spPr>
          <a:xfrm rot="10485189">
            <a:off x="5326063" y="3262313"/>
            <a:ext cx="1084262" cy="909637"/>
          </a:xfrm>
          <a:prstGeom prst="arc">
            <a:avLst>
              <a:gd name="adj1" fmla="val 12651963"/>
              <a:gd name="adj2" fmla="val 19727512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A06BD0-A809-4A7A-89EC-F9DE6AABCEA3}"/>
              </a:ext>
            </a:extLst>
          </p:cNvPr>
          <p:cNvSpPr txBox="1"/>
          <p:nvPr/>
        </p:nvSpPr>
        <p:spPr>
          <a:xfrm>
            <a:off x="3458818" y="5546034"/>
            <a:ext cx="4939747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ru-RU" dirty="0">
                <a:latin typeface="Times New Roman"/>
                <a:cs typeface="Times New Roman"/>
              </a:rPr>
              <a:t>Подготовила: Григорьева Ольга Александровна</a:t>
            </a:r>
            <a:endParaRPr lang="ru-RU" dirty="0"/>
          </a:p>
          <a:p>
            <a:pPr algn="r"/>
            <a:r>
              <a:rPr lang="ru-RU" dirty="0">
                <a:latin typeface="Times New Roman"/>
                <a:cs typeface="Times New Roman"/>
              </a:rPr>
              <a:t>учитель математики</a:t>
            </a:r>
          </a:p>
          <a:p>
            <a:pPr algn="r"/>
            <a:r>
              <a:rPr lang="ru-RU" dirty="0">
                <a:latin typeface="Times New Roman"/>
                <a:cs typeface="Times New Roman"/>
              </a:rPr>
              <a:t>г. Западная Двина</a:t>
            </a:r>
            <a:br>
              <a:rPr lang="ru-RU" dirty="0"/>
            </a:br>
            <a:r>
              <a:rPr lang="ru-RU" dirty="0">
                <a:latin typeface="Times New Roman"/>
                <a:cs typeface="Times New Roman"/>
              </a:rPr>
              <a:t> 2021 г.</a:t>
            </a:r>
            <a:endParaRPr lang="ru-RU" dirty="0"/>
          </a:p>
          <a:p>
            <a:pPr algn="l"/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ирог 69">
            <a:extLst>
              <a:ext uri="{FF2B5EF4-FFF2-40B4-BE49-F238E27FC236}">
                <a16:creationId xmlns:a16="http://schemas.microsoft.com/office/drawing/2014/main" id="{8C5A59FF-3A45-4053-8945-A707C30D6CF2}"/>
              </a:ext>
            </a:extLst>
          </p:cNvPr>
          <p:cNvSpPr/>
          <p:nvPr/>
        </p:nvSpPr>
        <p:spPr bwMode="auto">
          <a:xfrm>
            <a:off x="2928938" y="2401888"/>
            <a:ext cx="1385887" cy="1281112"/>
          </a:xfrm>
          <a:prstGeom prst="pie">
            <a:avLst>
              <a:gd name="adj1" fmla="val 10837390"/>
              <a:gd name="adj2" fmla="val 14932094"/>
            </a:avLst>
          </a:prstGeom>
          <a:solidFill>
            <a:srgbClr val="009900">
              <a:alpha val="3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1" name="Пирог 70">
            <a:extLst>
              <a:ext uri="{FF2B5EF4-FFF2-40B4-BE49-F238E27FC236}">
                <a16:creationId xmlns:a16="http://schemas.microsoft.com/office/drawing/2014/main" id="{9804695A-C8CE-4A37-8046-B0FA179E09DC}"/>
              </a:ext>
            </a:extLst>
          </p:cNvPr>
          <p:cNvSpPr/>
          <p:nvPr/>
        </p:nvSpPr>
        <p:spPr bwMode="auto">
          <a:xfrm rot="14835741">
            <a:off x="2038350" y="295276"/>
            <a:ext cx="1385887" cy="1281112"/>
          </a:xfrm>
          <a:prstGeom prst="pie">
            <a:avLst>
              <a:gd name="adj1" fmla="val 10737054"/>
              <a:gd name="adj2" fmla="val 14932094"/>
            </a:avLst>
          </a:prstGeom>
          <a:solidFill>
            <a:srgbClr val="0066FF">
              <a:alpha val="2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9" name="Пирог 68">
            <a:extLst>
              <a:ext uri="{FF2B5EF4-FFF2-40B4-BE49-F238E27FC236}">
                <a16:creationId xmlns:a16="http://schemas.microsoft.com/office/drawing/2014/main" id="{A8741944-9719-4E02-9F8D-104262967596}"/>
              </a:ext>
            </a:extLst>
          </p:cNvPr>
          <p:cNvSpPr/>
          <p:nvPr/>
        </p:nvSpPr>
        <p:spPr bwMode="auto">
          <a:xfrm rot="10800000">
            <a:off x="2062163" y="284163"/>
            <a:ext cx="1385887" cy="1282700"/>
          </a:xfrm>
          <a:prstGeom prst="pie">
            <a:avLst>
              <a:gd name="adj1" fmla="val 10837390"/>
              <a:gd name="adj2" fmla="val 14932094"/>
            </a:avLst>
          </a:prstGeom>
          <a:solidFill>
            <a:srgbClr val="009900">
              <a:alpha val="3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7" name="Пирог 66">
            <a:extLst>
              <a:ext uri="{FF2B5EF4-FFF2-40B4-BE49-F238E27FC236}">
                <a16:creationId xmlns:a16="http://schemas.microsoft.com/office/drawing/2014/main" id="{E4F73CFE-75A3-410F-9309-C13F8B69B6BD}"/>
              </a:ext>
            </a:extLst>
          </p:cNvPr>
          <p:cNvSpPr/>
          <p:nvPr/>
        </p:nvSpPr>
        <p:spPr bwMode="auto">
          <a:xfrm rot="19029007">
            <a:off x="2044700" y="303213"/>
            <a:ext cx="1385888" cy="1282700"/>
          </a:xfrm>
          <a:prstGeom prst="pie">
            <a:avLst>
              <a:gd name="adj1" fmla="val 10837390"/>
              <a:gd name="adj2" fmla="val 13378669"/>
            </a:avLst>
          </a:prstGeom>
          <a:solidFill>
            <a:srgbClr val="FF0000">
              <a:alpha val="44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6" name="Пирог 65">
            <a:extLst>
              <a:ext uri="{FF2B5EF4-FFF2-40B4-BE49-F238E27FC236}">
                <a16:creationId xmlns:a16="http://schemas.microsoft.com/office/drawing/2014/main" id="{FAC17070-189D-443B-9E28-1193EA90FA0C}"/>
              </a:ext>
            </a:extLst>
          </p:cNvPr>
          <p:cNvSpPr/>
          <p:nvPr/>
        </p:nvSpPr>
        <p:spPr bwMode="auto">
          <a:xfrm rot="8193596">
            <a:off x="-139700" y="2393950"/>
            <a:ext cx="1385888" cy="1282700"/>
          </a:xfrm>
          <a:prstGeom prst="pie">
            <a:avLst>
              <a:gd name="adj1" fmla="val 10837390"/>
              <a:gd name="adj2" fmla="val 13378669"/>
            </a:avLst>
          </a:prstGeom>
          <a:solidFill>
            <a:srgbClr val="FF0000">
              <a:alpha val="44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367" name="Arc 10">
            <a:extLst>
              <a:ext uri="{FF2B5EF4-FFF2-40B4-BE49-F238E27FC236}">
                <a16:creationId xmlns:a16="http://schemas.microsoft.com/office/drawing/2014/main" id="{3FEB9EE4-318E-4E3A-A4D4-2ED651787979}"/>
              </a:ext>
            </a:extLst>
          </p:cNvPr>
          <p:cNvSpPr>
            <a:spLocks/>
          </p:cNvSpPr>
          <p:nvPr/>
        </p:nvSpPr>
        <p:spPr bwMode="auto">
          <a:xfrm>
            <a:off x="2622550" y="2471738"/>
            <a:ext cx="585788" cy="654050"/>
          </a:xfrm>
          <a:custGeom>
            <a:avLst/>
            <a:gdLst>
              <a:gd name="T0" fmla="*/ 0 w 21599"/>
              <a:gd name="T1" fmla="*/ 0 h 19223"/>
              <a:gd name="T2" fmla="*/ 0 w 21599"/>
              <a:gd name="T3" fmla="*/ 0 h 19223"/>
              <a:gd name="T4" fmla="*/ 0 w 21599"/>
              <a:gd name="T5" fmla="*/ 0 h 19223"/>
              <a:gd name="T6" fmla="*/ 0 60000 65536"/>
              <a:gd name="T7" fmla="*/ 0 60000 65536"/>
              <a:gd name="T8" fmla="*/ 0 60000 65536"/>
              <a:gd name="T9" fmla="*/ 0 w 21599"/>
              <a:gd name="T10" fmla="*/ 0 h 19223"/>
              <a:gd name="T11" fmla="*/ 21599 w 21599"/>
              <a:gd name="T12" fmla="*/ 19223 h 192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9" h="19223" fill="none" extrusionOk="0">
                <a:moveTo>
                  <a:pt x="21599" y="152"/>
                </a:moveTo>
                <a:cubicBezTo>
                  <a:pt x="21542" y="8201"/>
                  <a:pt x="17014" y="15552"/>
                  <a:pt x="9850" y="19223"/>
                </a:cubicBezTo>
              </a:path>
              <a:path w="21599" h="19223" stroke="0" extrusionOk="0">
                <a:moveTo>
                  <a:pt x="21599" y="152"/>
                </a:moveTo>
                <a:cubicBezTo>
                  <a:pt x="21542" y="8201"/>
                  <a:pt x="17014" y="15552"/>
                  <a:pt x="9850" y="19223"/>
                </a:cubicBezTo>
                <a:lnTo>
                  <a:pt x="0" y="0"/>
                </a:lnTo>
                <a:lnTo>
                  <a:pt x="21599" y="15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ru-RU" altLang="ru-RU"/>
          </a:p>
        </p:txBody>
      </p:sp>
      <p:sp>
        <p:nvSpPr>
          <p:cNvPr id="15368" name="Rectangle 30">
            <a:extLst>
              <a:ext uri="{FF2B5EF4-FFF2-40B4-BE49-F238E27FC236}">
                <a16:creationId xmlns:a16="http://schemas.microsoft.com/office/drawing/2014/main" id="{452914D3-9B63-457C-A356-60714E725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025" y="58975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>
              <a:latin typeface="Gill Sans MT Ext Condensed Bold" panose="020B0902020104020203" pitchFamily="34" charset="0"/>
            </a:endParaRPr>
          </a:p>
        </p:txBody>
      </p:sp>
      <p:sp>
        <p:nvSpPr>
          <p:cNvPr id="243750" name="Rectangle 38">
            <a:extLst>
              <a:ext uri="{FF2B5EF4-FFF2-40B4-BE49-F238E27FC236}">
                <a16:creationId xmlns:a16="http://schemas.microsoft.com/office/drawing/2014/main" id="{14024D48-F0B8-4F7A-9284-04176833C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3" y="790575"/>
            <a:ext cx="39608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i="1"/>
              <a:t>Дано: </a:t>
            </a:r>
            <a:r>
              <a:rPr lang="en-US" altLang="ru-RU" sz="3600" i="1">
                <a:latin typeface="Arial Black" panose="020B0A04020102020204" pitchFamily="34" charset="0"/>
              </a:rPr>
              <a:t>∆ </a:t>
            </a:r>
            <a:r>
              <a:rPr lang="en-US" altLang="ru-RU" sz="3600" i="1"/>
              <a:t>ABC</a:t>
            </a:r>
          </a:p>
        </p:txBody>
      </p:sp>
      <p:sp>
        <p:nvSpPr>
          <p:cNvPr id="243751" name="Rectangle 39">
            <a:extLst>
              <a:ext uri="{FF2B5EF4-FFF2-40B4-BE49-F238E27FC236}">
                <a16:creationId xmlns:a16="http://schemas.microsoft.com/office/drawing/2014/main" id="{00C89C5E-5491-4BC2-AA80-4C1AF4688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3557588"/>
            <a:ext cx="614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 i="1">
                <a:sym typeface="Symbol" panose="05050102010706020507" pitchFamily="18" charset="2"/>
              </a:rPr>
              <a:t>1)Проведем через т. В прямую а </a:t>
            </a:r>
            <a:r>
              <a:rPr lang="en-US" altLang="ru-RU" sz="2800" i="1">
                <a:sym typeface="Symbol" panose="05050102010706020507" pitchFamily="18" charset="2"/>
              </a:rPr>
              <a:t>|| AC</a:t>
            </a:r>
            <a:r>
              <a:rPr lang="ru-RU" altLang="ru-RU" sz="2800" i="1">
                <a:sym typeface="Symbol" panose="05050102010706020507" pitchFamily="18" charset="2"/>
              </a:rPr>
              <a:t>.</a:t>
            </a:r>
            <a:endParaRPr lang="en-US" altLang="ru-RU" sz="2800" i="1">
              <a:sym typeface="Symbol" panose="05050102010706020507" pitchFamily="18" charset="2"/>
            </a:endParaRPr>
          </a:p>
        </p:txBody>
      </p:sp>
      <p:sp>
        <p:nvSpPr>
          <p:cNvPr id="243752" name="Rectangle 40">
            <a:extLst>
              <a:ext uri="{FF2B5EF4-FFF2-40B4-BE49-F238E27FC236}">
                <a16:creationId xmlns:a16="http://schemas.microsoft.com/office/drawing/2014/main" id="{8084E908-D587-48C0-AB11-6C983B6CD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363" y="4076700"/>
            <a:ext cx="2214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i="1"/>
              <a:t>2)</a:t>
            </a:r>
            <a:r>
              <a:rPr lang="ru-RU" altLang="ru-RU" sz="2800" i="1">
                <a:sym typeface="Symbol" panose="05050102010706020507" pitchFamily="18" charset="2"/>
              </a:rPr>
              <a:t></a:t>
            </a:r>
            <a:r>
              <a:rPr lang="en-US" altLang="ru-RU" sz="2800" i="1">
                <a:sym typeface="Symbol" panose="05050102010706020507" pitchFamily="18" charset="2"/>
              </a:rPr>
              <a:t>4</a:t>
            </a:r>
            <a:r>
              <a:rPr lang="ru-RU" altLang="ru-RU" sz="2800" i="1">
                <a:sym typeface="Symbol" panose="05050102010706020507" pitchFamily="18" charset="2"/>
              </a:rPr>
              <a:t> =</a:t>
            </a:r>
            <a:r>
              <a:rPr lang="en-US" altLang="ru-RU" sz="2800" i="1">
                <a:sym typeface="Symbol" panose="05050102010706020507" pitchFamily="18" charset="2"/>
              </a:rPr>
              <a:t>1</a:t>
            </a:r>
            <a:endParaRPr lang="ru-RU" altLang="ru-RU" sz="2800" i="1">
              <a:sym typeface="Symbol" panose="05050102010706020507" pitchFamily="18" charset="2"/>
            </a:endParaRPr>
          </a:p>
        </p:txBody>
      </p:sp>
      <p:sp>
        <p:nvSpPr>
          <p:cNvPr id="243753" name="Rectangle 41">
            <a:extLst>
              <a:ext uri="{FF2B5EF4-FFF2-40B4-BE49-F238E27FC236}">
                <a16:creationId xmlns:a16="http://schemas.microsoft.com/office/drawing/2014/main" id="{F67F3856-967D-4C50-85FD-5065EAD7F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4684713"/>
            <a:ext cx="1571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i="1">
                <a:sym typeface="Symbol" panose="05050102010706020507" pitchFamily="18" charset="2"/>
              </a:rPr>
              <a:t>5 = 3</a:t>
            </a:r>
          </a:p>
        </p:txBody>
      </p:sp>
      <p:sp>
        <p:nvSpPr>
          <p:cNvPr id="243755" name="Rectangle 43">
            <a:extLst>
              <a:ext uri="{FF2B5EF4-FFF2-40B4-BE49-F238E27FC236}">
                <a16:creationId xmlns:a16="http://schemas.microsoft.com/office/drawing/2014/main" id="{AE1FD03E-AD63-49A9-BB7D-9C822F298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5734050"/>
            <a:ext cx="8643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i="1"/>
              <a:t>4)Заменяя равные углы, получим </a:t>
            </a:r>
            <a:r>
              <a:rPr lang="ru-RU" altLang="ru-RU" sz="2800" i="1">
                <a:sym typeface="Symbol" panose="05050102010706020507" pitchFamily="18" charset="2"/>
              </a:rPr>
              <a:t>1</a:t>
            </a:r>
            <a:r>
              <a:rPr lang="en-US" altLang="ru-RU" sz="2800" i="1">
                <a:sym typeface="Symbol" panose="05050102010706020507" pitchFamily="18" charset="2"/>
              </a:rPr>
              <a:t>+</a:t>
            </a:r>
            <a:r>
              <a:rPr lang="ru-RU" altLang="ru-RU" sz="2800" i="1">
                <a:sym typeface="Symbol" panose="05050102010706020507" pitchFamily="18" charset="2"/>
              </a:rPr>
              <a:t></a:t>
            </a:r>
            <a:r>
              <a:rPr lang="en-US" altLang="ru-RU" sz="2800" i="1">
                <a:sym typeface="Symbol" panose="05050102010706020507" pitchFamily="18" charset="2"/>
              </a:rPr>
              <a:t>2+</a:t>
            </a:r>
            <a:r>
              <a:rPr lang="ru-RU" altLang="ru-RU" sz="2800" i="1">
                <a:sym typeface="Symbol" panose="05050102010706020507" pitchFamily="18" charset="2"/>
              </a:rPr>
              <a:t>3</a:t>
            </a:r>
            <a:r>
              <a:rPr lang="en-US" altLang="ru-RU" sz="2800" i="1">
                <a:sym typeface="Symbol" panose="05050102010706020507" pitchFamily="18" charset="2"/>
              </a:rPr>
              <a:t>=180</a:t>
            </a:r>
          </a:p>
        </p:txBody>
      </p:sp>
      <p:sp>
        <p:nvSpPr>
          <p:cNvPr id="243756" name="Rectangle 44">
            <a:extLst>
              <a:ext uri="{FF2B5EF4-FFF2-40B4-BE49-F238E27FC236}">
                <a16:creationId xmlns:a16="http://schemas.microsoft.com/office/drawing/2014/main" id="{79FD872A-5F78-4ECE-850A-BF99104AF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5162550"/>
            <a:ext cx="6357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i="1">
                <a:sym typeface="Symbol" panose="05050102010706020507" pitchFamily="18" charset="2"/>
              </a:rPr>
              <a:t>3)</a:t>
            </a:r>
            <a:r>
              <a:rPr lang="en-US" altLang="ru-RU" sz="2800" i="1">
                <a:sym typeface="Symbol" panose="05050102010706020507" pitchFamily="18" charset="2"/>
              </a:rPr>
              <a:t>4+</a:t>
            </a:r>
            <a:r>
              <a:rPr lang="ru-RU" altLang="ru-RU" sz="2800" i="1">
                <a:sym typeface="Symbol" panose="05050102010706020507" pitchFamily="18" charset="2"/>
              </a:rPr>
              <a:t></a:t>
            </a:r>
            <a:r>
              <a:rPr lang="en-US" altLang="ru-RU" sz="2800" i="1">
                <a:sym typeface="Symbol" panose="05050102010706020507" pitchFamily="18" charset="2"/>
              </a:rPr>
              <a:t>2+5=180</a:t>
            </a:r>
            <a:r>
              <a:rPr lang="ru-RU" altLang="ru-RU" sz="2800" i="1">
                <a:sym typeface="Symbol" panose="05050102010706020507" pitchFamily="18" charset="2"/>
              </a:rPr>
              <a:t> - развернутый угол.</a:t>
            </a:r>
            <a:r>
              <a:rPr lang="ru-RU" altLang="ru-RU" sz="2800">
                <a:latin typeface="Arial Black" panose="020B0A04020102020204" pitchFamily="34" charset="0"/>
                <a:sym typeface="Symbol" panose="05050102010706020507" pitchFamily="18" charset="2"/>
              </a:rPr>
              <a:t> </a:t>
            </a:r>
            <a:endParaRPr lang="en-US" altLang="ru-RU" sz="2800">
              <a:latin typeface="Arial Black" panose="020B0A04020102020204" pitchFamily="34" charset="0"/>
              <a:sym typeface="Symbol" panose="05050102010706020507" pitchFamily="18" charset="2"/>
            </a:endParaRPr>
          </a:p>
        </p:txBody>
      </p:sp>
      <p:sp>
        <p:nvSpPr>
          <p:cNvPr id="243760" name="Rectangle 48">
            <a:extLst>
              <a:ext uri="{FF2B5EF4-FFF2-40B4-BE49-F238E27FC236}">
                <a16:creationId xmlns:a16="http://schemas.microsoft.com/office/drawing/2014/main" id="{41EFC0EA-C7CF-4E3E-9C55-5185BD239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625" y="1598613"/>
            <a:ext cx="42052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 i="1"/>
              <a:t>Доказать: </a:t>
            </a:r>
            <a:r>
              <a:rPr lang="en-US" altLang="ru-RU" sz="3600" i="1">
                <a:sym typeface="Symbol" panose="05050102010706020507" pitchFamily="18" charset="2"/>
              </a:rPr>
              <a:t></a:t>
            </a:r>
            <a:r>
              <a:rPr lang="ru-RU" altLang="ru-RU" sz="3600" i="1">
                <a:sym typeface="Symbol" panose="05050102010706020507" pitchFamily="18" charset="2"/>
              </a:rPr>
              <a:t>А</a:t>
            </a:r>
            <a:r>
              <a:rPr lang="ru-RU" altLang="ru-RU" sz="3600" i="1"/>
              <a:t>+</a:t>
            </a:r>
            <a:r>
              <a:rPr lang="ru-RU" altLang="ru-RU" sz="3600" i="1">
                <a:sym typeface="Symbol" panose="05050102010706020507" pitchFamily="18" charset="2"/>
              </a:rPr>
              <a:t></a:t>
            </a:r>
            <a:r>
              <a:rPr lang="en-US" altLang="ru-RU" sz="3600" i="1"/>
              <a:t>B</a:t>
            </a:r>
            <a:r>
              <a:rPr lang="ru-RU" altLang="ru-RU" sz="3600" i="1"/>
              <a:t>+</a:t>
            </a:r>
            <a:r>
              <a:rPr lang="ru-RU" altLang="ru-RU" sz="3600" i="1">
                <a:sym typeface="Symbol" panose="05050102010706020507" pitchFamily="18" charset="2"/>
              </a:rPr>
              <a:t></a:t>
            </a:r>
            <a:r>
              <a:rPr lang="en-US" altLang="ru-RU" sz="3600" i="1"/>
              <a:t>C</a:t>
            </a:r>
            <a:r>
              <a:rPr lang="ru-RU" altLang="ru-RU" sz="3600" i="1"/>
              <a:t>=180</a:t>
            </a:r>
            <a:r>
              <a:rPr lang="ru-RU" altLang="ru-RU" sz="3600" i="1">
                <a:sym typeface="Symbol" panose="05050102010706020507" pitchFamily="18" charset="2"/>
              </a:rPr>
              <a:t></a:t>
            </a:r>
          </a:p>
        </p:txBody>
      </p:sp>
      <p:cxnSp>
        <p:nvCxnSpPr>
          <p:cNvPr id="23600" name="AutoShape 48">
            <a:extLst>
              <a:ext uri="{FF2B5EF4-FFF2-40B4-BE49-F238E27FC236}">
                <a16:creationId xmlns:a16="http://schemas.microsoft.com/office/drawing/2014/main" id="{26B493BD-EEE5-4203-AE47-5C4B0E932F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2925" y="923925"/>
            <a:ext cx="3254375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Группа 71">
            <a:extLst>
              <a:ext uri="{FF2B5EF4-FFF2-40B4-BE49-F238E27FC236}">
                <a16:creationId xmlns:a16="http://schemas.microsoft.com/office/drawing/2014/main" id="{0DB7D81F-9B79-4A6B-9D29-1BF5723EBE6A}"/>
              </a:ext>
            </a:extLst>
          </p:cNvPr>
          <p:cNvGrpSpPr>
            <a:grpSpLocks/>
          </p:cNvGrpSpPr>
          <p:nvPr/>
        </p:nvGrpSpPr>
        <p:grpSpPr bwMode="auto">
          <a:xfrm>
            <a:off x="90488" y="396875"/>
            <a:ext cx="3910012" cy="2928938"/>
            <a:chOff x="90530" y="357166"/>
            <a:chExt cx="3909966" cy="2928958"/>
          </a:xfrm>
        </p:grpSpPr>
        <p:sp>
          <p:nvSpPr>
            <p:cNvPr id="15386" name="AutoShape 46">
              <a:extLst>
                <a:ext uri="{FF2B5EF4-FFF2-40B4-BE49-F238E27FC236}">
                  <a16:creationId xmlns:a16="http://schemas.microsoft.com/office/drawing/2014/main" id="{4AC42F89-B786-4BB5-AB31-4C387E246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958" y="894706"/>
              <a:ext cx="3103360" cy="2106423"/>
            </a:xfrm>
            <a:prstGeom prst="triangle">
              <a:avLst>
                <a:gd name="adj" fmla="val 71352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altLang="ru-RU" sz="2800" b="1" i="1"/>
            </a:p>
          </p:txBody>
        </p:sp>
        <p:sp>
          <p:nvSpPr>
            <p:cNvPr id="15387" name="Text Box 49">
              <a:extLst>
                <a:ext uri="{FF2B5EF4-FFF2-40B4-BE49-F238E27FC236}">
                  <a16:creationId xmlns:a16="http://schemas.microsoft.com/office/drawing/2014/main" id="{318428D9-446C-4318-877A-0949C8209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530" y="2759871"/>
              <a:ext cx="444500" cy="52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2800"/>
                <a:t>А</a:t>
              </a:r>
              <a:endParaRPr lang="ru-RU" altLang="ru-RU" sz="2800" b="1" i="1"/>
            </a:p>
          </p:txBody>
        </p:sp>
        <p:sp>
          <p:nvSpPr>
            <p:cNvPr id="15388" name="Text Box 50">
              <a:extLst>
                <a:ext uri="{FF2B5EF4-FFF2-40B4-BE49-F238E27FC236}">
                  <a16:creationId xmlns:a16="http://schemas.microsoft.com/office/drawing/2014/main" id="{E79D8692-AC4D-4FCF-AE6B-8CD7FE236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5996" y="2759871"/>
              <a:ext cx="444500" cy="52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2800"/>
                <a:t>С</a:t>
              </a:r>
              <a:endParaRPr lang="ru-RU" altLang="ru-RU" sz="2800" b="1" i="1"/>
            </a:p>
          </p:txBody>
        </p:sp>
        <p:sp>
          <p:nvSpPr>
            <p:cNvPr id="15389" name="Text Box 51">
              <a:extLst>
                <a:ext uri="{FF2B5EF4-FFF2-40B4-BE49-F238E27FC236}">
                  <a16:creationId xmlns:a16="http://schemas.microsoft.com/office/drawing/2014/main" id="{D3FDC103-4C5C-42C7-BB5C-47BA936F2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1736" y="357166"/>
              <a:ext cx="444500" cy="52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2800"/>
                <a:t>В</a:t>
              </a:r>
              <a:endParaRPr lang="ru-RU" altLang="ru-RU" sz="2800" b="1" i="1"/>
            </a:p>
          </p:txBody>
        </p:sp>
        <p:sp>
          <p:nvSpPr>
            <p:cNvPr id="15390" name="Text Box 52">
              <a:extLst>
                <a:ext uri="{FF2B5EF4-FFF2-40B4-BE49-F238E27FC236}">
                  <a16:creationId xmlns:a16="http://schemas.microsoft.com/office/drawing/2014/main" id="{0C3D2F35-88F4-436A-9C4A-DD0D5785B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7501" y="2512146"/>
              <a:ext cx="362109" cy="52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2800"/>
                <a:t>1</a:t>
              </a:r>
              <a:endParaRPr lang="ru-RU" altLang="ru-RU" sz="2800" b="1" i="1"/>
            </a:p>
          </p:txBody>
        </p:sp>
        <p:sp>
          <p:nvSpPr>
            <p:cNvPr id="15391" name="Text Box 53">
              <a:extLst>
                <a:ext uri="{FF2B5EF4-FFF2-40B4-BE49-F238E27FC236}">
                  <a16:creationId xmlns:a16="http://schemas.microsoft.com/office/drawing/2014/main" id="{B38FB830-8383-42FD-9EA5-BFA5C08EE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0298" y="1000108"/>
              <a:ext cx="362109" cy="52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2800"/>
                <a:t>2</a:t>
              </a:r>
              <a:endParaRPr lang="ru-RU" altLang="ru-RU" sz="2800" b="1" i="1"/>
            </a:p>
          </p:txBody>
        </p:sp>
        <p:sp>
          <p:nvSpPr>
            <p:cNvPr id="15392" name="Text Box 54">
              <a:extLst>
                <a:ext uri="{FF2B5EF4-FFF2-40B4-BE49-F238E27FC236}">
                  <a16:creationId xmlns:a16="http://schemas.microsoft.com/office/drawing/2014/main" id="{ED73BF1F-3799-4C38-AF92-8FD09B3BC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1802" y="2428868"/>
              <a:ext cx="362109" cy="52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ru-RU" altLang="ru-RU" sz="2800"/>
                <a:t>3</a:t>
              </a:r>
              <a:endParaRPr lang="ru-RU" altLang="ru-RU" sz="2800" b="1" i="1"/>
            </a:p>
          </p:txBody>
        </p:sp>
      </p:grpSp>
      <p:sp>
        <p:nvSpPr>
          <p:cNvPr id="23607" name="Text Box 55">
            <a:extLst>
              <a:ext uri="{FF2B5EF4-FFF2-40B4-BE49-F238E27FC236}">
                <a16:creationId xmlns:a16="http://schemas.microsoft.com/office/drawing/2014/main" id="{5B51B5B2-F76E-435E-98F2-B44E7D315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300" y="841375"/>
            <a:ext cx="36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2800"/>
              <a:t>4</a:t>
            </a:r>
            <a:endParaRPr lang="ru-RU" altLang="ru-RU" sz="2800" b="1" i="1"/>
          </a:p>
        </p:txBody>
      </p:sp>
      <p:sp>
        <p:nvSpPr>
          <p:cNvPr id="23608" name="Text Box 56">
            <a:extLst>
              <a:ext uri="{FF2B5EF4-FFF2-40B4-BE49-F238E27FC236}">
                <a16:creationId xmlns:a16="http://schemas.microsoft.com/office/drawing/2014/main" id="{F23DADFD-04CC-4059-9710-A2AB45BA8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825" y="873125"/>
            <a:ext cx="36195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2800"/>
              <a:t>5</a:t>
            </a:r>
            <a:endParaRPr lang="ru-RU" altLang="ru-RU" sz="2800" b="1" i="1"/>
          </a:p>
        </p:txBody>
      </p:sp>
      <p:sp>
        <p:nvSpPr>
          <p:cNvPr id="23609" name="Text Box 57">
            <a:extLst>
              <a:ext uri="{FF2B5EF4-FFF2-40B4-BE49-F238E27FC236}">
                <a16:creationId xmlns:a16="http://schemas.microsoft.com/office/drawing/2014/main" id="{63D62A6D-4A0D-4695-9B8B-5756AAE63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496888"/>
            <a:ext cx="36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ru-RU" altLang="ru-RU" sz="2800" i="1"/>
              <a:t>а</a:t>
            </a:r>
            <a:endParaRPr lang="ru-RU" altLang="ru-RU" sz="2800" b="1" i="1"/>
          </a:p>
        </p:txBody>
      </p:sp>
      <p:sp>
        <p:nvSpPr>
          <p:cNvPr id="73" name="Rectangle 39">
            <a:extLst>
              <a:ext uri="{FF2B5EF4-FFF2-40B4-BE49-F238E27FC236}">
                <a16:creationId xmlns:a16="http://schemas.microsoft.com/office/drawing/2014/main" id="{810740B8-6BB2-4B1F-B34D-E3CF6B609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363" y="3121025"/>
            <a:ext cx="4000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 i="1"/>
              <a:t>Доказательство:</a:t>
            </a:r>
            <a:r>
              <a:rPr lang="ru-RU" altLang="ru-RU" sz="2800" b="1" i="1"/>
              <a:t> </a:t>
            </a:r>
            <a:endParaRPr lang="ru-RU" altLang="ru-RU" sz="2800" b="1" i="1">
              <a:sym typeface="Symbol" panose="05050102010706020507" pitchFamily="18" charset="2"/>
            </a:endParaRPr>
          </a:p>
        </p:txBody>
      </p:sp>
      <p:sp>
        <p:nvSpPr>
          <p:cNvPr id="74" name="Rectangle 40">
            <a:extLst>
              <a:ext uri="{FF2B5EF4-FFF2-40B4-BE49-F238E27FC236}">
                <a16:creationId xmlns:a16="http://schemas.microsoft.com/office/drawing/2014/main" id="{6726E33C-2129-4BAF-A7B6-55D56E068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888" y="4059238"/>
            <a:ext cx="72151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i="1">
                <a:sym typeface="Symbol" panose="05050102010706020507" pitchFamily="18" charset="2"/>
              </a:rPr>
              <a:t>(</a:t>
            </a:r>
            <a:r>
              <a:rPr lang="ru-RU" altLang="ru-RU" sz="2800" i="1"/>
              <a:t>накрест лежащие при а || АС и секущей АВ</a:t>
            </a:r>
            <a:r>
              <a:rPr lang="ru-RU" altLang="ru-RU" sz="2800" i="1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5" name="Rectangle 40">
            <a:extLst>
              <a:ext uri="{FF2B5EF4-FFF2-40B4-BE49-F238E27FC236}">
                <a16:creationId xmlns:a16="http://schemas.microsoft.com/office/drawing/2014/main" id="{4F77A726-4B75-4474-B925-484ADB8F2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622800"/>
            <a:ext cx="72151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 i="1">
                <a:sym typeface="Symbol" panose="05050102010706020507" pitchFamily="18" charset="2"/>
              </a:rPr>
              <a:t>(</a:t>
            </a:r>
            <a:r>
              <a:rPr lang="ru-RU" altLang="ru-RU" sz="2800" i="1"/>
              <a:t>накрест лежащие при а || АС и секущей ВС</a:t>
            </a:r>
            <a:r>
              <a:rPr lang="ru-RU" altLang="ru-RU" sz="2800" i="1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1247E8FE-AB7F-4AEF-AC4C-94C8A15D9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6289675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 i="1">
                <a:sym typeface="Symbol" panose="05050102010706020507" pitchFamily="18" charset="2"/>
              </a:rPr>
              <a:t>5) Или </a:t>
            </a:r>
            <a:r>
              <a:rPr lang="en-US" altLang="ru-RU" sz="2800" i="1">
                <a:sym typeface="Symbol" panose="05050102010706020507" pitchFamily="18" charset="2"/>
              </a:rPr>
              <a:t>A+</a:t>
            </a:r>
            <a:r>
              <a:rPr lang="ru-RU" altLang="ru-RU" sz="2800" i="1">
                <a:sym typeface="Symbol" panose="05050102010706020507" pitchFamily="18" charset="2"/>
              </a:rPr>
              <a:t></a:t>
            </a:r>
            <a:r>
              <a:rPr lang="en-US" altLang="ru-RU" sz="2800" i="1">
                <a:sym typeface="Symbol" panose="05050102010706020507" pitchFamily="18" charset="2"/>
              </a:rPr>
              <a:t>B+C=180</a:t>
            </a:r>
            <a:r>
              <a:rPr lang="ru-RU" altLang="ru-RU" sz="2800" i="1">
                <a:sym typeface="Symbol" panose="05050102010706020507" pitchFamily="18" charset="2"/>
              </a:rPr>
              <a:t>.</a:t>
            </a:r>
            <a:endParaRPr lang="ru-RU" altLang="ru-RU" sz="2800" i="1"/>
          </a:p>
        </p:txBody>
      </p:sp>
      <p:sp>
        <p:nvSpPr>
          <p:cNvPr id="15385" name="TextBox 32">
            <a:extLst>
              <a:ext uri="{FF2B5EF4-FFF2-40B4-BE49-F238E27FC236}">
                <a16:creationId xmlns:a16="http://schemas.microsoft.com/office/drawing/2014/main" id="{7EA122FB-AD36-47C6-BD56-C54167E08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5" y="3175"/>
            <a:ext cx="83994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chemeClr val="accent2"/>
                </a:solidFill>
              </a:rPr>
              <a:t>Теорема:</a:t>
            </a:r>
            <a:r>
              <a:rPr lang="ru-RU" altLang="ru-RU" sz="2800">
                <a:solidFill>
                  <a:srgbClr val="CC0000"/>
                </a:solidFill>
              </a:rPr>
              <a:t> Сумма</a:t>
            </a:r>
            <a:r>
              <a:rPr lang="en-US" altLang="ru-RU" sz="2800">
                <a:solidFill>
                  <a:srgbClr val="CC0000"/>
                </a:solidFill>
              </a:rPr>
              <a:t> </a:t>
            </a:r>
            <a:r>
              <a:rPr lang="ru-RU" altLang="ru-RU" sz="2800">
                <a:solidFill>
                  <a:srgbClr val="CC0000"/>
                </a:solidFill>
              </a:rPr>
              <a:t>углов</a:t>
            </a:r>
            <a:r>
              <a:rPr lang="en-US" altLang="ru-RU" sz="2800">
                <a:solidFill>
                  <a:srgbClr val="CC0000"/>
                </a:solidFill>
              </a:rPr>
              <a:t> </a:t>
            </a:r>
            <a:r>
              <a:rPr lang="ru-RU" altLang="ru-RU" sz="2800">
                <a:solidFill>
                  <a:srgbClr val="CC0000"/>
                </a:solidFill>
              </a:rPr>
              <a:t>треугольника равна 180</a:t>
            </a:r>
            <a:r>
              <a:rPr lang="ru-RU" altLang="ru-RU" sz="2800">
                <a:solidFill>
                  <a:srgbClr val="CC0000"/>
                </a:solidFill>
                <a:sym typeface="Symbol" panose="05050102010706020507" pitchFamily="18" charset="2"/>
              </a:rPr>
              <a:t></a:t>
            </a:r>
            <a:r>
              <a:rPr lang="en-US" altLang="ru-RU" sz="2800">
                <a:solidFill>
                  <a:srgbClr val="CC0000"/>
                </a:solidFill>
                <a:sym typeface="Symbol" panose="05050102010706020507" pitchFamily="18" charset="2"/>
              </a:rPr>
              <a:t>.</a:t>
            </a:r>
            <a:endParaRPr lang="ru-RU" altLang="ru-RU" sz="2800">
              <a:solidFill>
                <a:srgbClr val="CC0000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3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50" grpId="0"/>
      <p:bldP spid="243751" grpId="0"/>
      <p:bldP spid="243752" grpId="0"/>
      <p:bldP spid="243753" grpId="0"/>
      <p:bldP spid="243755" grpId="0"/>
      <p:bldP spid="243756" grpId="0"/>
      <p:bldP spid="243760" grpId="0"/>
      <p:bldP spid="23607" grpId="0"/>
      <p:bldP spid="23608" grpId="0"/>
      <p:bldP spid="23609" grpId="0"/>
      <p:bldP spid="73" grpId="0"/>
      <p:bldP spid="74" grpId="0"/>
      <p:bldP spid="75" grpId="0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D1CCA3D5-6171-47F4-98E5-55BCC6DCC381}"/>
              </a:ext>
            </a:extLst>
          </p:cNvPr>
          <p:cNvSpPr/>
          <p:nvPr/>
        </p:nvSpPr>
        <p:spPr>
          <a:xfrm>
            <a:off x="884238" y="1244600"/>
            <a:ext cx="3786187" cy="2084388"/>
          </a:xfrm>
          <a:prstGeom prst="triangle">
            <a:avLst>
              <a:gd name="adj" fmla="val 62662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1026" name="Объект 12">
            <a:extLst>
              <a:ext uri="{FF2B5EF4-FFF2-40B4-BE49-F238E27FC236}">
                <a16:creationId xmlns:a16="http://schemas.microsoft.com/office/drawing/2014/main" id="{104669A5-32C8-42F8-AE66-6945D64FD8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2781300"/>
          <a:ext cx="7159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241195" imgH="203112" progId="Equation.3">
                  <p:embed/>
                </p:oleObj>
              </mc:Choice>
              <mc:Fallback>
                <p:oleObj name="Формула" r:id="rId2" imgW="241195" imgH="203112" progId="Equation.3">
                  <p:embed/>
                  <p:pic>
                    <p:nvPicPr>
                      <p:cNvPr id="1026" name="Объект 12">
                        <a:extLst>
                          <a:ext uri="{FF2B5EF4-FFF2-40B4-BE49-F238E27FC236}">
                            <a16:creationId xmlns:a16="http://schemas.microsoft.com/office/drawing/2014/main" id="{104669A5-32C8-42F8-AE66-6945D64FD8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781300"/>
                        <a:ext cx="715962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>
            <a:extLst>
              <a:ext uri="{FF2B5EF4-FFF2-40B4-BE49-F238E27FC236}">
                <a16:creationId xmlns:a16="http://schemas.microsoft.com/office/drawing/2014/main" id="{22A31274-47E2-472D-B44B-4772ED6093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2363" y="2733675"/>
          <a:ext cx="75406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253780" imgH="203024" progId="Equation.3">
                  <p:embed/>
                </p:oleObj>
              </mc:Choice>
              <mc:Fallback>
                <p:oleObj name="Формула" r:id="rId4" imgW="253780" imgH="203024" progId="Equation.3">
                  <p:embed/>
                  <p:pic>
                    <p:nvPicPr>
                      <p:cNvPr id="1027" name="Object 5">
                        <a:extLst>
                          <a:ext uri="{FF2B5EF4-FFF2-40B4-BE49-F238E27FC236}">
                            <a16:creationId xmlns:a16="http://schemas.microsoft.com/office/drawing/2014/main" id="{22A31274-47E2-472D-B44B-4772ED6093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363" y="2733675"/>
                        <a:ext cx="754062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Box 15">
            <a:extLst>
              <a:ext uri="{FF2B5EF4-FFF2-40B4-BE49-F238E27FC236}">
                <a16:creationId xmlns:a16="http://schemas.microsoft.com/office/drawing/2014/main" id="{DE720017-73C7-43B7-89B1-560EF611E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425" y="1290638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1033" name="TextBox 16">
            <a:extLst>
              <a:ext uri="{FF2B5EF4-FFF2-40B4-BE49-F238E27FC236}">
                <a16:creationId xmlns:a16="http://schemas.microsoft.com/office/drawing/2014/main" id="{30A9C6A4-A63C-4FD5-BCAD-97C2F848D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3005138"/>
            <a:ext cx="714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b="1" i="1">
                <a:solidFill>
                  <a:srgbClr val="632523"/>
                </a:solidFill>
              </a:rPr>
              <a:t>М</a:t>
            </a:r>
          </a:p>
        </p:txBody>
      </p:sp>
      <p:sp>
        <p:nvSpPr>
          <p:cNvPr id="1034" name="TextBox 17">
            <a:extLst>
              <a:ext uri="{FF2B5EF4-FFF2-40B4-BE49-F238E27FC236}">
                <a16:creationId xmlns:a16="http://schemas.microsoft.com/office/drawing/2014/main" id="{16F1D3F7-0A9C-4CD0-B5A1-67F7D365F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675" y="604838"/>
            <a:ext cx="714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rgbClr val="632523"/>
                </a:solidFill>
              </a:rPr>
              <a:t>N</a:t>
            </a:r>
            <a:endParaRPr lang="ru-RU" altLang="ru-RU" sz="3600" b="1" i="1">
              <a:solidFill>
                <a:srgbClr val="632523"/>
              </a:solidFill>
            </a:endParaRPr>
          </a:p>
        </p:txBody>
      </p:sp>
      <p:sp>
        <p:nvSpPr>
          <p:cNvPr id="1035" name="TextBox 18">
            <a:extLst>
              <a:ext uri="{FF2B5EF4-FFF2-40B4-BE49-F238E27FC236}">
                <a16:creationId xmlns:a16="http://schemas.microsoft.com/office/drawing/2014/main" id="{201230E4-5D3C-4683-A9AE-A5DDE4DE3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3005138"/>
            <a:ext cx="714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rgbClr val="632523"/>
                </a:solidFill>
              </a:rPr>
              <a:t>K</a:t>
            </a:r>
            <a:endParaRPr lang="ru-RU" altLang="ru-RU" sz="3600" b="1" i="1">
              <a:solidFill>
                <a:srgbClr val="632523"/>
              </a:solidFill>
            </a:endParaRPr>
          </a:p>
        </p:txBody>
      </p:sp>
      <p:grpSp>
        <p:nvGrpSpPr>
          <p:cNvPr id="2" name="Группа 20">
            <a:extLst>
              <a:ext uri="{FF2B5EF4-FFF2-40B4-BE49-F238E27FC236}">
                <a16:creationId xmlns:a16="http://schemas.microsoft.com/office/drawing/2014/main" id="{67A94E39-400F-413D-AEF6-7716085087BB}"/>
              </a:ext>
            </a:extLst>
          </p:cNvPr>
          <p:cNvGrpSpPr>
            <a:grpSpLocks/>
          </p:cNvGrpSpPr>
          <p:nvPr/>
        </p:nvGrpSpPr>
        <p:grpSpPr bwMode="auto">
          <a:xfrm>
            <a:off x="163513" y="3336925"/>
            <a:ext cx="3929062" cy="646113"/>
            <a:chOff x="-1280950" y="3275313"/>
            <a:chExt cx="3929090" cy="646331"/>
          </a:xfrm>
        </p:grpSpPr>
        <p:sp>
          <p:nvSpPr>
            <p:cNvPr id="85003" name="Прямоугольник 19">
              <a:extLst>
                <a:ext uri="{FF2B5EF4-FFF2-40B4-BE49-F238E27FC236}">
                  <a16:creationId xmlns:a16="http://schemas.microsoft.com/office/drawing/2014/main" id="{0A5DB2EC-F7F0-460E-B704-E50F57EC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280950" y="3275313"/>
              <a:ext cx="3929090" cy="64633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36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Ответ</a:t>
              </a:r>
              <a:r>
                <a:rPr lang="ru-RU" altLang="ru-RU" sz="2400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1030" name="Object 6">
              <a:extLst>
                <a:ext uri="{FF2B5EF4-FFF2-40B4-BE49-F238E27FC236}">
                  <a16:creationId xmlns:a16="http://schemas.microsoft.com/office/drawing/2014/main" id="{DE324DB4-4CA0-4833-86A9-FB90A7239B1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04588" y="3296853"/>
            <a:ext cx="904875" cy="603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6" imgW="304536" imgH="203024" progId="Equation.3">
                    <p:embed/>
                  </p:oleObj>
                </mc:Choice>
                <mc:Fallback>
                  <p:oleObj name="Формула" r:id="rId6" imgW="304536" imgH="203024" progId="Equation.3">
                    <p:embed/>
                    <p:pic>
                      <p:nvPicPr>
                        <p:cNvPr id="1030" name="Object 6">
                          <a:extLst>
                            <a:ext uri="{FF2B5EF4-FFF2-40B4-BE49-F238E27FC236}">
                              <a16:creationId xmlns:a16="http://schemas.microsoft.com/office/drawing/2014/main" id="{DE324DB4-4CA0-4833-86A9-FB90A7239B1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4588" y="3296853"/>
                          <a:ext cx="904875" cy="603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50EB65C-F704-47B4-BCF1-6E0614AA821C}"/>
              </a:ext>
            </a:extLst>
          </p:cNvPr>
          <p:cNvSpPr txBox="1"/>
          <p:nvPr/>
        </p:nvSpPr>
        <p:spPr>
          <a:xfrm>
            <a:off x="147418" y="190560"/>
            <a:ext cx="903649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C0504D">
                    <a:lumMod val="50000"/>
                  </a:srgbClr>
                </a:solidFill>
                <a:effectLst>
                  <a:glow rad="139700">
                    <a:srgbClr val="4BACC6">
                      <a:lumMod val="40000"/>
                      <a:lumOff val="60000"/>
                      <a:alpha val="40000"/>
                    </a:srgbClr>
                  </a:glow>
                </a:effectLst>
              </a:rPr>
              <a:t>Закрепление изученного по готовым чертежам</a:t>
            </a:r>
            <a:endParaRPr lang="ru-RU" sz="3200" b="1" dirty="0">
              <a:solidFill>
                <a:srgbClr val="C0504D">
                  <a:lumMod val="50000"/>
                </a:srgbClr>
              </a:solidFill>
              <a:effectLst>
                <a:glow rad="228600">
                  <a:srgbClr val="8064A2">
                    <a:lumMod val="40000"/>
                    <a:lumOff val="60000"/>
                    <a:alpha val="40000"/>
                  </a:srgbClr>
                </a:glo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FFBD378-2A97-4CC3-9025-0CD0716F10D2}"/>
              </a:ext>
            </a:extLst>
          </p:cNvPr>
          <p:cNvSpPr/>
          <p:nvPr/>
        </p:nvSpPr>
        <p:spPr>
          <a:xfrm>
            <a:off x="179512" y="188640"/>
            <a:ext cx="8782007" cy="6480721"/>
          </a:xfrm>
          <a:prstGeom prst="rect">
            <a:avLst/>
          </a:prstGeom>
          <a:noFill/>
          <a:ln w="73025"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0">
                  <a:schemeClr val="accent2">
                    <a:lumMod val="0"/>
                    <a:lumOff val="100000"/>
                  </a:schemeClr>
                </a:gs>
                <a:gs pos="400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EDD19651-1C3C-47FF-808B-A29C13AF3B82}"/>
              </a:ext>
            </a:extLst>
          </p:cNvPr>
          <p:cNvSpPr/>
          <p:nvPr/>
        </p:nvSpPr>
        <p:spPr>
          <a:xfrm rot="16200000">
            <a:off x="4333081" y="1858170"/>
            <a:ext cx="3857625" cy="2786062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3" name="Группа 20">
            <a:extLst>
              <a:ext uri="{FF2B5EF4-FFF2-40B4-BE49-F238E27FC236}">
                <a16:creationId xmlns:a16="http://schemas.microsoft.com/office/drawing/2014/main" id="{3259528D-F2BD-422B-8335-E01761D023AF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221288"/>
            <a:ext cx="3929063" cy="646112"/>
            <a:chOff x="642910" y="5572140"/>
            <a:chExt cx="3929090" cy="646331"/>
          </a:xfrm>
        </p:grpSpPr>
        <p:sp>
          <p:nvSpPr>
            <p:cNvPr id="18" name="Прямоугольник 19">
              <a:extLst>
                <a:ext uri="{FF2B5EF4-FFF2-40B4-BE49-F238E27FC236}">
                  <a16:creationId xmlns:a16="http://schemas.microsoft.com/office/drawing/2014/main" id="{6E8AA62D-FD9B-41E7-A551-33C3975F8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10" y="5572140"/>
              <a:ext cx="3929090" cy="64633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36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Ответ</a:t>
              </a:r>
              <a:r>
                <a:rPr lang="ru-RU" altLang="ru-RU" sz="3600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1029" name="Object 6">
              <a:extLst>
                <a:ext uri="{FF2B5EF4-FFF2-40B4-BE49-F238E27FC236}">
                  <a16:creationId xmlns:a16="http://schemas.microsoft.com/office/drawing/2014/main" id="{8014B0E3-525E-4980-A93C-4F3DD6E883A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38249" y="5597307"/>
            <a:ext cx="715963" cy="603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8" imgW="241195" imgH="203112" progId="Equation.3">
                    <p:embed/>
                  </p:oleObj>
                </mc:Choice>
                <mc:Fallback>
                  <p:oleObj name="Формула" r:id="rId8" imgW="241195" imgH="203112" progId="Equation.3">
                    <p:embed/>
                    <p:pic>
                      <p:nvPicPr>
                        <p:cNvPr id="1029" name="Object 6">
                          <a:extLst>
                            <a:ext uri="{FF2B5EF4-FFF2-40B4-BE49-F238E27FC236}">
                              <a16:creationId xmlns:a16="http://schemas.microsoft.com/office/drawing/2014/main" id="{8014B0E3-525E-4980-A93C-4F3DD6E883A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8249" y="5597307"/>
                          <a:ext cx="715963" cy="603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44" name="TextBox 16">
            <a:extLst>
              <a:ext uri="{FF2B5EF4-FFF2-40B4-BE49-F238E27FC236}">
                <a16:creationId xmlns:a16="http://schemas.microsoft.com/office/drawing/2014/main" id="{02984A46-9FB6-458F-9378-489031AC8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200" y="4819650"/>
            <a:ext cx="714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b="1" i="1">
                <a:solidFill>
                  <a:srgbClr val="632523"/>
                </a:solidFill>
              </a:rPr>
              <a:t>А</a:t>
            </a:r>
          </a:p>
        </p:txBody>
      </p:sp>
      <p:sp>
        <p:nvSpPr>
          <p:cNvPr id="1045" name="TextBox 16">
            <a:extLst>
              <a:ext uri="{FF2B5EF4-FFF2-40B4-BE49-F238E27FC236}">
                <a16:creationId xmlns:a16="http://schemas.microsoft.com/office/drawing/2014/main" id="{E1879502-D1C9-4F2E-9FC0-AD416746C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988" y="725488"/>
            <a:ext cx="714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b="1" i="1">
                <a:solidFill>
                  <a:srgbClr val="632523"/>
                </a:solidFill>
              </a:rPr>
              <a:t>В</a:t>
            </a:r>
          </a:p>
        </p:txBody>
      </p:sp>
      <p:sp>
        <p:nvSpPr>
          <p:cNvPr id="1046" name="TextBox 16">
            <a:extLst>
              <a:ext uri="{FF2B5EF4-FFF2-40B4-BE49-F238E27FC236}">
                <a16:creationId xmlns:a16="http://schemas.microsoft.com/office/drawing/2014/main" id="{6EB4EB94-24F3-4612-BCD5-3A19A7984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819650"/>
            <a:ext cx="714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600" b="1" i="1">
                <a:solidFill>
                  <a:srgbClr val="632523"/>
                </a:solidFill>
              </a:rPr>
              <a:t>С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228281C-CDBE-4D54-B9BD-6030BB44C158}"/>
              </a:ext>
            </a:extLst>
          </p:cNvPr>
          <p:cNvSpPr/>
          <p:nvPr/>
        </p:nvSpPr>
        <p:spPr>
          <a:xfrm>
            <a:off x="7283450" y="4819650"/>
            <a:ext cx="357188" cy="357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1028" name="Объект 12">
            <a:extLst>
              <a:ext uri="{FF2B5EF4-FFF2-40B4-BE49-F238E27FC236}">
                <a16:creationId xmlns:a16="http://schemas.microsoft.com/office/drawing/2014/main" id="{1A2AA862-9718-46A4-9365-D23E32CAFC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1825" y="1984375"/>
          <a:ext cx="7524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253780" imgH="203024" progId="Equation.3">
                  <p:embed/>
                </p:oleObj>
              </mc:Choice>
              <mc:Fallback>
                <p:oleObj name="Формула" r:id="rId10" imgW="253780" imgH="203024" progId="Equation.3">
                  <p:embed/>
                  <p:pic>
                    <p:nvPicPr>
                      <p:cNvPr id="1028" name="Объект 12">
                        <a:extLst>
                          <a:ext uri="{FF2B5EF4-FFF2-40B4-BE49-F238E27FC236}">
                            <a16:creationId xmlns:a16="http://schemas.microsoft.com/office/drawing/2014/main" id="{1A2AA862-9718-46A4-9365-D23E32CAFC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1984375"/>
                        <a:ext cx="7524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" name="TextBox 15">
            <a:extLst>
              <a:ext uri="{FF2B5EF4-FFF2-40B4-BE49-F238E27FC236}">
                <a16:creationId xmlns:a16="http://schemas.microsoft.com/office/drawing/2014/main" id="{5E6D6116-E6CD-4059-BF25-830AE06B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4510088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Box 16">
            <a:extLst>
              <a:ext uri="{FF2B5EF4-FFF2-40B4-BE49-F238E27FC236}">
                <a16:creationId xmlns:a16="http://schemas.microsoft.com/office/drawing/2014/main" id="{171DF46A-C98E-4238-81BF-A2AD923DB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" y="4867275"/>
            <a:ext cx="7143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 b="1" i="1">
                <a:solidFill>
                  <a:srgbClr val="632523"/>
                </a:solidFill>
              </a:rPr>
              <a:t>А</a:t>
            </a:r>
          </a:p>
        </p:txBody>
      </p:sp>
      <p:sp>
        <p:nvSpPr>
          <p:cNvPr id="2053" name="TextBox 17">
            <a:extLst>
              <a:ext uri="{FF2B5EF4-FFF2-40B4-BE49-F238E27FC236}">
                <a16:creationId xmlns:a16="http://schemas.microsoft.com/office/drawing/2014/main" id="{0A7516C5-36C1-45AA-9C67-5CBB96E1D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313" y="995363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 b="1" i="1">
                <a:solidFill>
                  <a:srgbClr val="632523"/>
                </a:solidFill>
              </a:rPr>
              <a:t>В</a:t>
            </a:r>
          </a:p>
        </p:txBody>
      </p:sp>
      <p:sp>
        <p:nvSpPr>
          <p:cNvPr id="2054" name="TextBox 18">
            <a:extLst>
              <a:ext uri="{FF2B5EF4-FFF2-40B4-BE49-F238E27FC236}">
                <a16:creationId xmlns:a16="http://schemas.microsoft.com/office/drawing/2014/main" id="{949CFA05-9A5C-4C41-80C2-39FB4AF5F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1288" y="4856163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 b="1" i="1">
                <a:solidFill>
                  <a:srgbClr val="632523"/>
                </a:solidFill>
              </a:rPr>
              <a:t>С</a:t>
            </a:r>
          </a:p>
        </p:txBody>
      </p:sp>
      <p:grpSp>
        <p:nvGrpSpPr>
          <p:cNvPr id="2" name="Группа 20">
            <a:extLst>
              <a:ext uri="{FF2B5EF4-FFF2-40B4-BE49-F238E27FC236}">
                <a16:creationId xmlns:a16="http://schemas.microsoft.com/office/drawing/2014/main" id="{BDC8964C-9A37-4EE2-8B20-D15ECABBAE3F}"/>
              </a:ext>
            </a:extLst>
          </p:cNvPr>
          <p:cNvGrpSpPr>
            <a:grpSpLocks/>
          </p:cNvGrpSpPr>
          <p:nvPr/>
        </p:nvGrpSpPr>
        <p:grpSpPr bwMode="auto">
          <a:xfrm>
            <a:off x="-209550" y="5656263"/>
            <a:ext cx="4294188" cy="677862"/>
            <a:chOff x="642910" y="5572140"/>
            <a:chExt cx="4294207" cy="677862"/>
          </a:xfrm>
        </p:grpSpPr>
        <p:sp>
          <p:nvSpPr>
            <p:cNvPr id="89101" name="Прямоугольник 19">
              <a:extLst>
                <a:ext uri="{FF2B5EF4-FFF2-40B4-BE49-F238E27FC236}">
                  <a16:creationId xmlns:a16="http://schemas.microsoft.com/office/drawing/2014/main" id="{8FE98DE2-DA0F-478A-9813-12F3E65F4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10" y="5572140"/>
              <a:ext cx="3929080" cy="64611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36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Ответ</a:t>
              </a:r>
              <a:r>
                <a:rPr lang="ru-RU" altLang="ru-RU" sz="3600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2051" name="Object 6">
              <a:extLst>
                <a:ext uri="{FF2B5EF4-FFF2-40B4-BE49-F238E27FC236}">
                  <a16:creationId xmlns:a16="http://schemas.microsoft.com/office/drawing/2014/main" id="{99266321-23A4-4E5A-ADC0-52087EEC39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28992" y="5572140"/>
            <a:ext cx="1508125" cy="677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2" imgW="508000" imgH="228600" progId="Equation.3">
                    <p:embed/>
                  </p:oleObj>
                </mc:Choice>
                <mc:Fallback>
                  <p:oleObj name="Формула" r:id="rId2" imgW="508000" imgH="228600" progId="Equation.3">
                    <p:embed/>
                    <p:pic>
                      <p:nvPicPr>
                        <p:cNvPr id="2051" name="Object 6">
                          <a:extLst>
                            <a:ext uri="{FF2B5EF4-FFF2-40B4-BE49-F238E27FC236}">
                              <a16:creationId xmlns:a16="http://schemas.microsoft.com/office/drawing/2014/main" id="{99266321-23A4-4E5A-ADC0-52087EEC390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8992" y="5572140"/>
                          <a:ext cx="1508125" cy="677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EEF38F08-BACE-4B68-8351-0D60CF8946AE}"/>
              </a:ext>
            </a:extLst>
          </p:cNvPr>
          <p:cNvSpPr/>
          <p:nvPr/>
        </p:nvSpPr>
        <p:spPr>
          <a:xfrm rot="16200000">
            <a:off x="483394" y="1875632"/>
            <a:ext cx="3714750" cy="3357562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057" name="TextBox 15">
            <a:extLst>
              <a:ext uri="{FF2B5EF4-FFF2-40B4-BE49-F238E27FC236}">
                <a16:creationId xmlns:a16="http://schemas.microsoft.com/office/drawing/2014/main" id="{2D66E4C8-B61C-4898-B940-888CD9953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175" y="4735513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AB36FE4-B192-405F-A083-60B5E3BB1109}"/>
              </a:ext>
            </a:extLst>
          </p:cNvPr>
          <p:cNvSpPr/>
          <p:nvPr/>
        </p:nvSpPr>
        <p:spPr>
          <a:xfrm>
            <a:off x="3648075" y="5037138"/>
            <a:ext cx="357188" cy="3571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059" name="TextBox 20">
            <a:extLst>
              <a:ext uri="{FF2B5EF4-FFF2-40B4-BE49-F238E27FC236}">
                <a16:creationId xmlns:a16="http://schemas.microsoft.com/office/drawing/2014/main" id="{02C595DF-A237-41F8-B92F-DDEB9C4A6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1949450"/>
            <a:ext cx="7143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AAAB2DDE-D195-4719-B2EB-01A23765267B}"/>
              </a:ext>
            </a:extLst>
          </p:cNvPr>
          <p:cNvCxnSpPr/>
          <p:nvPr/>
        </p:nvCxnSpPr>
        <p:spPr>
          <a:xfrm flipH="1">
            <a:off x="3805238" y="3644900"/>
            <a:ext cx="428625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F67EE0D1-324E-4D7F-B505-A29CBB9ECB0A}"/>
              </a:ext>
            </a:extLst>
          </p:cNvPr>
          <p:cNvCxnSpPr/>
          <p:nvPr/>
        </p:nvCxnSpPr>
        <p:spPr>
          <a:xfrm flipH="1">
            <a:off x="2251075" y="5153025"/>
            <a:ext cx="1588" cy="4841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90E3A49-250C-4DB1-858D-80F8DEAFE4DB}"/>
              </a:ext>
            </a:extLst>
          </p:cNvPr>
          <p:cNvSpPr txBox="1"/>
          <p:nvPr/>
        </p:nvSpPr>
        <p:spPr>
          <a:xfrm>
            <a:off x="147418" y="190560"/>
            <a:ext cx="903649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C0504D">
                    <a:lumMod val="50000"/>
                  </a:srgbClr>
                </a:solidFill>
                <a:effectLst>
                  <a:glow rad="139700">
                    <a:srgbClr val="4BACC6">
                      <a:lumMod val="40000"/>
                      <a:lumOff val="60000"/>
                      <a:alpha val="40000"/>
                    </a:srgbClr>
                  </a:glow>
                </a:effectLst>
              </a:rPr>
              <a:t>Закрепление изученного по готовым чертежам</a:t>
            </a:r>
            <a:endParaRPr lang="ru-RU" sz="3200" b="1" dirty="0">
              <a:solidFill>
                <a:srgbClr val="C0504D">
                  <a:lumMod val="50000"/>
                </a:srgbClr>
              </a:solidFill>
              <a:effectLst>
                <a:glow rad="228600">
                  <a:srgbClr val="8064A2">
                    <a:lumMod val="40000"/>
                    <a:lumOff val="60000"/>
                    <a:alpha val="40000"/>
                  </a:srgbClr>
                </a:glow>
              </a:effectLst>
              <a:latin typeface="Georgia" pitchFamily="18" charset="0"/>
              <a:cs typeface="+mn-cs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AA5D13C-8500-4818-8A15-9B4A07230023}"/>
              </a:ext>
            </a:extLst>
          </p:cNvPr>
          <p:cNvSpPr/>
          <p:nvPr/>
        </p:nvSpPr>
        <p:spPr>
          <a:xfrm>
            <a:off x="179512" y="188640"/>
            <a:ext cx="8782007" cy="6480721"/>
          </a:xfrm>
          <a:prstGeom prst="rect">
            <a:avLst/>
          </a:prstGeom>
          <a:noFill/>
          <a:ln w="73025"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0">
                  <a:schemeClr val="accent2">
                    <a:lumMod val="0"/>
                    <a:lumOff val="100000"/>
                  </a:schemeClr>
                </a:gs>
                <a:gs pos="400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Равнобедренный треугольник 16">
            <a:extLst>
              <a:ext uri="{FF2B5EF4-FFF2-40B4-BE49-F238E27FC236}">
                <a16:creationId xmlns:a16="http://schemas.microsoft.com/office/drawing/2014/main" id="{7B2A9141-0FEE-4E55-B876-47665474A527}"/>
              </a:ext>
            </a:extLst>
          </p:cNvPr>
          <p:cNvSpPr/>
          <p:nvPr/>
        </p:nvSpPr>
        <p:spPr>
          <a:xfrm>
            <a:off x="4964113" y="2435225"/>
            <a:ext cx="3455987" cy="2990850"/>
          </a:xfrm>
          <a:prstGeom prst="triangle">
            <a:avLst>
              <a:gd name="adj" fmla="val 4969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EBA43F5-F775-4435-85DA-53A7AF3465E5}"/>
              </a:ext>
            </a:extLst>
          </p:cNvPr>
          <p:cNvCxnSpPr/>
          <p:nvPr/>
        </p:nvCxnSpPr>
        <p:spPr>
          <a:xfrm>
            <a:off x="5618163" y="3757613"/>
            <a:ext cx="357187" cy="357187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0925299-4491-44F3-A783-239FB3CC7388}"/>
              </a:ext>
            </a:extLst>
          </p:cNvPr>
          <p:cNvCxnSpPr/>
          <p:nvPr/>
        </p:nvCxnSpPr>
        <p:spPr>
          <a:xfrm flipH="1">
            <a:off x="7435850" y="3757613"/>
            <a:ext cx="285750" cy="357187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80A4C5C3-6397-4302-AF37-B813EDED602E}"/>
              </a:ext>
            </a:extLst>
          </p:cNvPr>
          <p:cNvCxnSpPr/>
          <p:nvPr/>
        </p:nvCxnSpPr>
        <p:spPr>
          <a:xfrm>
            <a:off x="6699250" y="5165725"/>
            <a:ext cx="1588" cy="371475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71" name="TextBox 22">
            <a:extLst>
              <a:ext uri="{FF2B5EF4-FFF2-40B4-BE49-F238E27FC236}">
                <a16:creationId xmlns:a16="http://schemas.microsoft.com/office/drawing/2014/main" id="{ABCDD867-9166-4173-B93C-B7C7E1D08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725" y="4756150"/>
            <a:ext cx="7143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072" name="TextBox 22">
            <a:extLst>
              <a:ext uri="{FF2B5EF4-FFF2-40B4-BE49-F238E27FC236}">
                <a16:creationId xmlns:a16="http://schemas.microsoft.com/office/drawing/2014/main" id="{3FDB09E8-EAEE-4221-A95F-070A192B2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25" y="2562225"/>
            <a:ext cx="7143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073" name="TextBox 22">
            <a:extLst>
              <a:ext uri="{FF2B5EF4-FFF2-40B4-BE49-F238E27FC236}">
                <a16:creationId xmlns:a16="http://schemas.microsoft.com/office/drawing/2014/main" id="{F4205E3F-89D8-4858-978B-A4B28BF60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1900" y="4767263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2074" name="TextBox 16">
            <a:extLst>
              <a:ext uri="{FF2B5EF4-FFF2-40B4-BE49-F238E27FC236}">
                <a16:creationId xmlns:a16="http://schemas.microsoft.com/office/drawing/2014/main" id="{B8F1E0E2-EFDD-47A9-AD20-3AF71D1F7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938" y="4852988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4400" b="1" i="1">
                <a:solidFill>
                  <a:srgbClr val="632523"/>
                </a:solidFill>
              </a:rPr>
              <a:t>Р</a:t>
            </a:r>
          </a:p>
        </p:txBody>
      </p:sp>
      <p:sp>
        <p:nvSpPr>
          <p:cNvPr id="2075" name="TextBox 17">
            <a:extLst>
              <a:ext uri="{FF2B5EF4-FFF2-40B4-BE49-F238E27FC236}">
                <a16:creationId xmlns:a16="http://schemas.microsoft.com/office/drawing/2014/main" id="{D64965E7-7722-4599-A3B7-5C21B1EE9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175" y="1792288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 sz="4400" b="1" i="1">
                <a:solidFill>
                  <a:srgbClr val="632523"/>
                </a:solidFill>
              </a:rPr>
              <a:t>D</a:t>
            </a:r>
            <a:endParaRPr lang="ru-RU" altLang="ru-RU" sz="4400" b="1" i="1">
              <a:solidFill>
                <a:srgbClr val="632523"/>
              </a:solidFill>
            </a:endParaRPr>
          </a:p>
        </p:txBody>
      </p:sp>
      <p:sp>
        <p:nvSpPr>
          <p:cNvPr id="2076" name="TextBox 18">
            <a:extLst>
              <a:ext uri="{FF2B5EF4-FFF2-40B4-BE49-F238E27FC236}">
                <a16:creationId xmlns:a16="http://schemas.microsoft.com/office/drawing/2014/main" id="{159DA216-B504-4658-AA56-476C8FD56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863" y="4830763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 sz="4400" b="1" i="1">
                <a:solidFill>
                  <a:srgbClr val="632523"/>
                </a:solidFill>
              </a:rPr>
              <a:t>F</a:t>
            </a:r>
            <a:endParaRPr lang="ru-RU" altLang="ru-RU" sz="4400" b="1" i="1">
              <a:solidFill>
                <a:srgbClr val="632523"/>
              </a:solidFill>
            </a:endParaRPr>
          </a:p>
        </p:txBody>
      </p:sp>
      <p:grpSp>
        <p:nvGrpSpPr>
          <p:cNvPr id="3" name="Группа 20">
            <a:extLst>
              <a:ext uri="{FF2B5EF4-FFF2-40B4-BE49-F238E27FC236}">
                <a16:creationId xmlns:a16="http://schemas.microsoft.com/office/drawing/2014/main" id="{8A80CCBB-048E-476D-98AD-0497963EC71C}"/>
              </a:ext>
            </a:extLst>
          </p:cNvPr>
          <p:cNvGrpSpPr>
            <a:grpSpLocks/>
          </p:cNvGrpSpPr>
          <p:nvPr/>
        </p:nvGrpSpPr>
        <p:grpSpPr bwMode="auto">
          <a:xfrm>
            <a:off x="3570288" y="5618163"/>
            <a:ext cx="4973637" cy="682625"/>
            <a:chOff x="658213" y="5844290"/>
            <a:chExt cx="4974223" cy="683524"/>
          </a:xfrm>
        </p:grpSpPr>
        <p:sp>
          <p:nvSpPr>
            <p:cNvPr id="33" name="Прямоугольник 19">
              <a:extLst>
                <a:ext uri="{FF2B5EF4-FFF2-40B4-BE49-F238E27FC236}">
                  <a16:creationId xmlns:a16="http://schemas.microsoft.com/office/drawing/2014/main" id="{8D1A161C-B5BD-4F2C-AF92-1DE5FF568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213" y="5844290"/>
              <a:ext cx="3929525" cy="64696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ru-RU" altLang="ru-RU" sz="36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Ответ</a:t>
              </a:r>
              <a:r>
                <a:rPr lang="ru-RU" altLang="ru-RU" sz="3600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2050" name="Object 6">
              <a:extLst>
                <a:ext uri="{FF2B5EF4-FFF2-40B4-BE49-F238E27FC236}">
                  <a16:creationId xmlns:a16="http://schemas.microsoft.com/office/drawing/2014/main" id="{2509690F-029E-414D-BD00-7CCEAC6EB4C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70249" y="5849952"/>
            <a:ext cx="2262187" cy="677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4" imgW="761669" imgH="228501" progId="Equation.3">
                    <p:embed/>
                  </p:oleObj>
                </mc:Choice>
                <mc:Fallback>
                  <p:oleObj name="Формула" r:id="rId4" imgW="761669" imgH="228501" progId="Equation.3">
                    <p:embed/>
                    <p:pic>
                      <p:nvPicPr>
                        <p:cNvPr id="2050" name="Object 6">
                          <a:extLst>
                            <a:ext uri="{FF2B5EF4-FFF2-40B4-BE49-F238E27FC236}">
                              <a16:creationId xmlns:a16="http://schemas.microsoft.com/office/drawing/2014/main" id="{2509690F-029E-414D-BD00-7CCEAC6EB4C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0249" y="5849952"/>
                          <a:ext cx="2262187" cy="677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авнобедренный треугольник 10">
            <a:extLst>
              <a:ext uri="{FF2B5EF4-FFF2-40B4-BE49-F238E27FC236}">
                <a16:creationId xmlns:a16="http://schemas.microsoft.com/office/drawing/2014/main" id="{4385F608-3340-4633-A598-CCD559AEF4B0}"/>
              </a:ext>
            </a:extLst>
          </p:cNvPr>
          <p:cNvSpPr/>
          <p:nvPr/>
        </p:nvSpPr>
        <p:spPr>
          <a:xfrm>
            <a:off x="611188" y="2636838"/>
            <a:ext cx="3900487" cy="2630487"/>
          </a:xfrm>
          <a:prstGeom prst="triangle">
            <a:avLst>
              <a:gd name="adj" fmla="val 5028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074" name="Объект 12">
            <a:extLst>
              <a:ext uri="{FF2B5EF4-FFF2-40B4-BE49-F238E27FC236}">
                <a16:creationId xmlns:a16="http://schemas.microsoft.com/office/drawing/2014/main" id="{B21C9DDD-7CC4-4B60-91B1-2AB05D07ED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73450" y="4691063"/>
          <a:ext cx="7143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241195" imgH="203112" progId="Equation.3">
                  <p:embed/>
                </p:oleObj>
              </mc:Choice>
              <mc:Fallback>
                <p:oleObj name="Формула" r:id="rId2" imgW="241195" imgH="203112" progId="Equation.3">
                  <p:embed/>
                  <p:pic>
                    <p:nvPicPr>
                      <p:cNvPr id="3074" name="Объект 12">
                        <a:extLst>
                          <a:ext uri="{FF2B5EF4-FFF2-40B4-BE49-F238E27FC236}">
                            <a16:creationId xmlns:a16="http://schemas.microsoft.com/office/drawing/2014/main" id="{B21C9DDD-7CC4-4B60-91B1-2AB05D07ED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50" y="4691063"/>
                        <a:ext cx="7143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TextBox 15">
            <a:extLst>
              <a:ext uri="{FF2B5EF4-FFF2-40B4-BE49-F238E27FC236}">
                <a16:creationId xmlns:a16="http://schemas.microsoft.com/office/drawing/2014/main" id="{F57E6B43-7CA7-4B54-B9C8-EC8C035C8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3" y="4579938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3081" name="TextBox 16">
            <a:extLst>
              <a:ext uri="{FF2B5EF4-FFF2-40B4-BE49-F238E27FC236}">
                <a16:creationId xmlns:a16="http://schemas.microsoft.com/office/drawing/2014/main" id="{6CD88844-E9A3-4634-A500-130298898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" y="4795838"/>
            <a:ext cx="714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600" b="1" i="1">
                <a:solidFill>
                  <a:srgbClr val="632523"/>
                </a:solidFill>
              </a:rPr>
              <a:t>В</a:t>
            </a:r>
          </a:p>
        </p:txBody>
      </p:sp>
      <p:sp>
        <p:nvSpPr>
          <p:cNvPr id="3082" name="TextBox 17">
            <a:extLst>
              <a:ext uri="{FF2B5EF4-FFF2-40B4-BE49-F238E27FC236}">
                <a16:creationId xmlns:a16="http://schemas.microsoft.com/office/drawing/2014/main" id="{FF9DE63B-979A-4D2D-8651-295EDDDEA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088" y="2039938"/>
            <a:ext cx="714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600" b="1" i="1">
                <a:solidFill>
                  <a:srgbClr val="632523"/>
                </a:solidFill>
              </a:rPr>
              <a:t>А</a:t>
            </a:r>
          </a:p>
        </p:txBody>
      </p:sp>
      <p:sp>
        <p:nvSpPr>
          <p:cNvPr id="3083" name="TextBox 18">
            <a:extLst>
              <a:ext uri="{FF2B5EF4-FFF2-40B4-BE49-F238E27FC236}">
                <a16:creationId xmlns:a16="http://schemas.microsoft.com/office/drawing/2014/main" id="{A9A3C515-0D48-4204-83A9-ADB31652F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4822825"/>
            <a:ext cx="714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600" b="1" i="1">
                <a:solidFill>
                  <a:srgbClr val="632523"/>
                </a:solidFill>
              </a:rPr>
              <a:t>С</a:t>
            </a:r>
          </a:p>
        </p:txBody>
      </p:sp>
      <p:sp>
        <p:nvSpPr>
          <p:cNvPr id="3084" name="TextBox 13">
            <a:extLst>
              <a:ext uri="{FF2B5EF4-FFF2-40B4-BE49-F238E27FC236}">
                <a16:creationId xmlns:a16="http://schemas.microsoft.com/office/drawing/2014/main" id="{F41DA88D-0F4E-442C-A7B6-2F6334394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2759075"/>
            <a:ext cx="7143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32F211FD-94D8-4823-A7CE-489C438F4017}"/>
              </a:ext>
            </a:extLst>
          </p:cNvPr>
          <p:cNvCxnSpPr/>
          <p:nvPr/>
        </p:nvCxnSpPr>
        <p:spPr>
          <a:xfrm rot="16200000" flipH="1">
            <a:off x="1571625" y="3797300"/>
            <a:ext cx="214313" cy="214313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D64D362D-BD5B-410E-AD7E-59A554017412}"/>
              </a:ext>
            </a:extLst>
          </p:cNvPr>
          <p:cNvCxnSpPr/>
          <p:nvPr/>
        </p:nvCxnSpPr>
        <p:spPr>
          <a:xfrm rot="5400000">
            <a:off x="3353594" y="3833019"/>
            <a:ext cx="285750" cy="214312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" name="Группа 20">
            <a:extLst>
              <a:ext uri="{FF2B5EF4-FFF2-40B4-BE49-F238E27FC236}">
                <a16:creationId xmlns:a16="http://schemas.microsoft.com/office/drawing/2014/main" id="{A665DA00-0334-4D4D-A94D-05D2C1637FBE}"/>
              </a:ext>
            </a:extLst>
          </p:cNvPr>
          <p:cNvGrpSpPr>
            <a:grpSpLocks/>
          </p:cNvGrpSpPr>
          <p:nvPr/>
        </p:nvGrpSpPr>
        <p:grpSpPr bwMode="auto">
          <a:xfrm>
            <a:off x="-266700" y="5343525"/>
            <a:ext cx="4291013" cy="698500"/>
            <a:chOff x="821503" y="5767184"/>
            <a:chExt cx="4290246" cy="698720"/>
          </a:xfrm>
        </p:grpSpPr>
        <p:grpSp>
          <p:nvGrpSpPr>
            <p:cNvPr id="3102" name="Группа 20">
              <a:extLst>
                <a:ext uri="{FF2B5EF4-FFF2-40B4-BE49-F238E27FC236}">
                  <a16:creationId xmlns:a16="http://schemas.microsoft.com/office/drawing/2014/main" id="{BC9085A5-3598-488B-93BE-07AFD18417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1503" y="5767184"/>
              <a:ext cx="4290246" cy="646331"/>
              <a:chOff x="678627" y="5838605"/>
              <a:chExt cx="4290246" cy="646331"/>
            </a:xfrm>
          </p:grpSpPr>
          <p:sp>
            <p:nvSpPr>
              <p:cNvPr id="87055" name="Прямоугольник 19">
                <a:extLst>
                  <a:ext uri="{FF2B5EF4-FFF2-40B4-BE49-F238E27FC236}">
                    <a16:creationId xmlns:a16="http://schemas.microsoft.com/office/drawing/2014/main" id="{84211B8E-B6F2-466F-9B4A-3B15B08FAE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627" y="5838605"/>
                <a:ext cx="3928361" cy="6463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ru-RU" altLang="ru-RU" sz="3600" b="1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Ответ</a:t>
                </a:r>
                <a:r>
                  <a:rPr lang="ru-RU" altLang="ru-RU" sz="2400" dirty="0">
                    <a:solidFill>
                      <a:schemeClr val="accent6">
                        <a:lumMod val="50000"/>
                      </a:schemeClr>
                    </a:solidFill>
                    <a:latin typeface="Times New Roman" panose="02020603050405020304" pitchFamily="18" charset="0"/>
                  </a:rPr>
                  <a:t>:</a:t>
                </a:r>
              </a:p>
            </p:txBody>
          </p:sp>
          <p:graphicFrame>
            <p:nvGraphicFramePr>
              <p:cNvPr id="3078" name="Object 6">
                <a:extLst>
                  <a:ext uri="{FF2B5EF4-FFF2-40B4-BE49-F238E27FC236}">
                    <a16:creationId xmlns:a16="http://schemas.microsoft.com/office/drawing/2014/main" id="{4D6002A3-41E7-47B0-BA82-D8953A4E2DF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214810" y="5857875"/>
              <a:ext cx="754063" cy="6032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Формула" r:id="rId4" imgW="253780" imgH="203024" progId="Equation.3">
                      <p:embed/>
                    </p:oleObj>
                  </mc:Choice>
                  <mc:Fallback>
                    <p:oleObj name="Формула" r:id="rId4" imgW="253780" imgH="203024" progId="Equation.3">
                      <p:embed/>
                      <p:pic>
                        <p:nvPicPr>
                          <p:cNvPr id="3078" name="Object 6">
                            <a:extLst>
                              <a:ext uri="{FF2B5EF4-FFF2-40B4-BE49-F238E27FC236}">
                                <a16:creationId xmlns:a16="http://schemas.microsoft.com/office/drawing/2014/main" id="{4D6002A3-41E7-47B0-BA82-D8953A4E2DF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14810" y="5857875"/>
                            <a:ext cx="754063" cy="6032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077" name="Object 4">
              <a:extLst>
                <a:ext uri="{FF2B5EF4-FFF2-40B4-BE49-F238E27FC236}">
                  <a16:creationId xmlns:a16="http://schemas.microsoft.com/office/drawing/2014/main" id="{FDD39DBC-6CAC-4CA3-9E1A-7529B02D1D5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00430" y="5786454"/>
            <a:ext cx="865187" cy="679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6" imgW="291973" imgH="228501" progId="Equation.3">
                    <p:embed/>
                  </p:oleObj>
                </mc:Choice>
                <mc:Fallback>
                  <p:oleObj name="Формула" r:id="rId6" imgW="291973" imgH="228501" progId="Equation.3">
                    <p:embed/>
                    <p:pic>
                      <p:nvPicPr>
                        <p:cNvPr id="3077" name="Object 4">
                          <a:extLst>
                            <a:ext uri="{FF2B5EF4-FFF2-40B4-BE49-F238E27FC236}">
                              <a16:creationId xmlns:a16="http://schemas.microsoft.com/office/drawing/2014/main" id="{FDD39DBC-6CAC-4CA3-9E1A-7529B02D1D5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0430" y="5786454"/>
                          <a:ext cx="865187" cy="679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5FD28B9-64D6-4C54-A996-0CF91C6857F8}"/>
              </a:ext>
            </a:extLst>
          </p:cNvPr>
          <p:cNvSpPr txBox="1"/>
          <p:nvPr/>
        </p:nvSpPr>
        <p:spPr>
          <a:xfrm>
            <a:off x="147418" y="190560"/>
            <a:ext cx="9036496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C0504D">
                    <a:lumMod val="50000"/>
                  </a:srgbClr>
                </a:solidFill>
                <a:effectLst>
                  <a:glow rad="139700">
                    <a:srgbClr val="4BACC6">
                      <a:lumMod val="40000"/>
                      <a:lumOff val="60000"/>
                      <a:alpha val="40000"/>
                    </a:srgbClr>
                  </a:glow>
                </a:effectLst>
              </a:rPr>
              <a:t>Закрепление изученного по готовым чертежам</a:t>
            </a:r>
            <a:endParaRPr lang="ru-RU" sz="3200" b="1" dirty="0">
              <a:solidFill>
                <a:srgbClr val="C0504D">
                  <a:lumMod val="50000"/>
                </a:srgbClr>
              </a:solidFill>
              <a:effectLst>
                <a:glow rad="228600">
                  <a:srgbClr val="8064A2">
                    <a:lumMod val="40000"/>
                    <a:lumOff val="60000"/>
                    <a:alpha val="40000"/>
                  </a:srgbClr>
                </a:glow>
              </a:effectLst>
              <a:latin typeface="Georgia" pitchFamily="18" charset="0"/>
              <a:cs typeface="+mn-cs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F0AE298-3DF0-46C9-892A-F473E64EE789}"/>
              </a:ext>
            </a:extLst>
          </p:cNvPr>
          <p:cNvSpPr/>
          <p:nvPr/>
        </p:nvSpPr>
        <p:spPr>
          <a:xfrm>
            <a:off x="179512" y="188640"/>
            <a:ext cx="8782007" cy="6480721"/>
          </a:xfrm>
          <a:prstGeom prst="rect">
            <a:avLst/>
          </a:prstGeom>
          <a:noFill/>
          <a:ln w="73025"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0">
                  <a:schemeClr val="accent2">
                    <a:lumMod val="0"/>
                    <a:lumOff val="100000"/>
                  </a:schemeClr>
                </a:gs>
                <a:gs pos="400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:a16="http://schemas.microsoft.com/office/drawing/2014/main" id="{D762D5EB-BD08-4B5C-8005-548221346B56}"/>
              </a:ext>
            </a:extLst>
          </p:cNvPr>
          <p:cNvSpPr/>
          <p:nvPr/>
        </p:nvSpPr>
        <p:spPr>
          <a:xfrm>
            <a:off x="5456238" y="1144588"/>
            <a:ext cx="2301875" cy="4132262"/>
          </a:xfrm>
          <a:prstGeom prst="triangle">
            <a:avLst>
              <a:gd name="adj" fmla="val 5028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094" name="TextBox 16">
            <a:extLst>
              <a:ext uri="{FF2B5EF4-FFF2-40B4-BE49-F238E27FC236}">
                <a16:creationId xmlns:a16="http://schemas.microsoft.com/office/drawing/2014/main" id="{7483A304-208F-4438-A0A1-99D78C24A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238" y="4816475"/>
            <a:ext cx="714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3600" b="1" i="1">
                <a:solidFill>
                  <a:srgbClr val="632523"/>
                </a:solidFill>
              </a:rPr>
              <a:t>Р</a:t>
            </a:r>
          </a:p>
        </p:txBody>
      </p:sp>
      <p:sp>
        <p:nvSpPr>
          <p:cNvPr id="3095" name="Прямоугольник 1">
            <a:extLst>
              <a:ext uri="{FF2B5EF4-FFF2-40B4-BE49-F238E27FC236}">
                <a16:creationId xmlns:a16="http://schemas.microsoft.com/office/drawing/2014/main" id="{1D3A0E42-1FB6-4AC5-9946-B40CC3B02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113" y="606425"/>
            <a:ext cx="492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3600" b="1" i="1">
                <a:solidFill>
                  <a:srgbClr val="632523"/>
                </a:solidFill>
              </a:rPr>
              <a:t>K</a:t>
            </a:r>
            <a:endParaRPr lang="ru-RU" altLang="ru-RU" sz="3600" b="1" i="1">
              <a:solidFill>
                <a:srgbClr val="632523"/>
              </a:solidFill>
            </a:endParaRPr>
          </a:p>
        </p:txBody>
      </p:sp>
      <p:sp>
        <p:nvSpPr>
          <p:cNvPr id="3096" name="Прямоугольник 2">
            <a:extLst>
              <a:ext uri="{FF2B5EF4-FFF2-40B4-BE49-F238E27FC236}">
                <a16:creationId xmlns:a16="http://schemas.microsoft.com/office/drawing/2014/main" id="{0DFBFF7C-B5BF-4E69-80CF-D83DFCB23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8113" y="4795838"/>
            <a:ext cx="441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3600" b="1" i="1">
                <a:solidFill>
                  <a:srgbClr val="632523"/>
                </a:solidFill>
              </a:rPr>
              <a:t>S</a:t>
            </a:r>
            <a:endParaRPr lang="ru-RU" altLang="ru-RU" sz="3600" b="1" i="1">
              <a:solidFill>
                <a:srgbClr val="632523"/>
              </a:solidFill>
            </a:endParaRPr>
          </a:p>
        </p:txBody>
      </p:sp>
      <p:sp>
        <p:nvSpPr>
          <p:cNvPr id="24" name="Прямоугольник 19">
            <a:extLst>
              <a:ext uri="{FF2B5EF4-FFF2-40B4-BE49-F238E27FC236}">
                <a16:creationId xmlns:a16="http://schemas.microsoft.com/office/drawing/2014/main" id="{54B49EEF-6655-44F1-9C5E-7DEF2AFBD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7638" y="5335588"/>
            <a:ext cx="3929062" cy="6461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Ответ</a:t>
            </a:r>
            <a:r>
              <a:rPr lang="ru-RU" alt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6" name="Object 6">
            <a:extLst>
              <a:ext uri="{FF2B5EF4-FFF2-40B4-BE49-F238E27FC236}">
                <a16:creationId xmlns:a16="http://schemas.microsoft.com/office/drawing/2014/main" id="{D21552F1-C4EA-444B-A729-8AA78682F9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78600" y="5345113"/>
          <a:ext cx="15081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508000" imgH="228600" progId="Equation.3">
                  <p:embed/>
                </p:oleObj>
              </mc:Choice>
              <mc:Fallback>
                <p:oleObj name="Формула" r:id="rId8" imgW="508000" imgH="228600" progId="Equation.3">
                  <p:embed/>
                  <p:pic>
                    <p:nvPicPr>
                      <p:cNvPr id="26" name="Object 6">
                        <a:extLst>
                          <a:ext uri="{FF2B5EF4-FFF2-40B4-BE49-F238E27FC236}">
                            <a16:creationId xmlns:a16="http://schemas.microsoft.com/office/drawing/2014/main" id="{D21552F1-C4EA-444B-A729-8AA78682F9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8600" y="5345113"/>
                        <a:ext cx="150812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Объект 12">
            <a:extLst>
              <a:ext uri="{FF2B5EF4-FFF2-40B4-BE49-F238E27FC236}">
                <a16:creationId xmlns:a16="http://schemas.microsoft.com/office/drawing/2014/main" id="{17AC4B26-BCB0-4F6E-9F58-95B1214E45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30938" y="2082800"/>
          <a:ext cx="7524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0" imgW="253780" imgH="203024" progId="Equation.3">
                  <p:embed/>
                </p:oleObj>
              </mc:Choice>
              <mc:Fallback>
                <p:oleObj name="Формула" r:id="rId10" imgW="253780" imgH="203024" progId="Equation.3">
                  <p:embed/>
                  <p:pic>
                    <p:nvPicPr>
                      <p:cNvPr id="3076" name="Объект 12">
                        <a:extLst>
                          <a:ext uri="{FF2B5EF4-FFF2-40B4-BE49-F238E27FC236}">
                            <a16:creationId xmlns:a16="http://schemas.microsoft.com/office/drawing/2014/main" id="{17AC4B26-BCB0-4F6E-9F58-95B1214E45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8" y="2082800"/>
                        <a:ext cx="7524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2175C3E4-C2F4-4AFF-8AD0-006CA661A3E9}"/>
              </a:ext>
            </a:extLst>
          </p:cNvPr>
          <p:cNvCxnSpPr/>
          <p:nvPr/>
        </p:nvCxnSpPr>
        <p:spPr>
          <a:xfrm rot="16200000" flipH="1">
            <a:off x="5922962" y="3016251"/>
            <a:ext cx="214313" cy="214312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9A7C1025-178E-4A40-B412-B9DBFDDF1C7B}"/>
              </a:ext>
            </a:extLst>
          </p:cNvPr>
          <p:cNvCxnSpPr/>
          <p:nvPr/>
        </p:nvCxnSpPr>
        <p:spPr>
          <a:xfrm rot="5400000">
            <a:off x="7055644" y="3051969"/>
            <a:ext cx="285750" cy="214312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00" name="TextBox 15">
            <a:extLst>
              <a:ext uri="{FF2B5EF4-FFF2-40B4-BE49-F238E27FC236}">
                <a16:creationId xmlns:a16="http://schemas.microsoft.com/office/drawing/2014/main" id="{DDCD729E-6B37-427D-86A0-920A0E50B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0" y="4625975"/>
            <a:ext cx="7143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3101" name="TextBox 15">
            <a:extLst>
              <a:ext uri="{FF2B5EF4-FFF2-40B4-BE49-F238E27FC236}">
                <a16:creationId xmlns:a16="http://schemas.microsoft.com/office/drawing/2014/main" id="{44BEB644-F5E0-4054-AB27-968E62A3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1363" y="4618038"/>
            <a:ext cx="7143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4400">
                <a:solidFill>
                  <a:srgbClr val="00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3EB8D62-58EC-4FFA-ACE8-02BB644B2EB7}"/>
              </a:ext>
            </a:extLst>
          </p:cNvPr>
          <p:cNvSpPr txBox="1"/>
          <p:nvPr/>
        </p:nvSpPr>
        <p:spPr>
          <a:xfrm>
            <a:off x="714348" y="214290"/>
            <a:ext cx="814393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solidFill>
                  <a:srgbClr val="C0504D">
                    <a:lumMod val="50000"/>
                  </a:srgbClr>
                </a:solidFill>
                <a:effectLst>
                  <a:glow rad="139700">
                    <a:srgbClr val="4BACC6">
                      <a:lumMod val="40000"/>
                      <a:lumOff val="60000"/>
                      <a:alpha val="40000"/>
                    </a:srgbClr>
                  </a:glow>
                </a:effectLst>
              </a:rPr>
              <a:t>Самостоятельная работа</a:t>
            </a:r>
            <a:endParaRPr lang="ru-RU" sz="4000" b="1" dirty="0">
              <a:solidFill>
                <a:srgbClr val="C0504D">
                  <a:lumMod val="50000"/>
                </a:srgbClr>
              </a:solidFill>
              <a:effectLst>
                <a:glow rad="228600">
                  <a:srgbClr val="8064A2">
                    <a:lumMod val="40000"/>
                    <a:lumOff val="60000"/>
                    <a:alpha val="40000"/>
                  </a:srgbClr>
                </a:glow>
              </a:effectLst>
              <a:latin typeface="Georgia" pitchFamily="18" charset="0"/>
            </a:endParaRPr>
          </a:p>
        </p:txBody>
      </p:sp>
      <p:pic>
        <p:nvPicPr>
          <p:cNvPr id="92163" name="Picture 3">
            <a:extLst>
              <a:ext uri="{FF2B5EF4-FFF2-40B4-BE49-F238E27FC236}">
                <a16:creationId xmlns:a16="http://schemas.microsoft.com/office/drawing/2014/main" id="{22AB6566-5A1B-4B59-9734-B4BFE7DB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3" t="31250" r="17969" b="15039"/>
          <a:stretch>
            <a:fillRect/>
          </a:stretch>
        </p:blipFill>
        <p:spPr bwMode="auto">
          <a:xfrm>
            <a:off x="539750" y="1125538"/>
            <a:ext cx="8074025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C33D125-3CC4-4855-A62C-E54D39E08D0D}"/>
              </a:ext>
            </a:extLst>
          </p:cNvPr>
          <p:cNvSpPr/>
          <p:nvPr/>
        </p:nvSpPr>
        <p:spPr>
          <a:xfrm>
            <a:off x="179512" y="188640"/>
            <a:ext cx="8782007" cy="6480721"/>
          </a:xfrm>
          <a:prstGeom prst="rect">
            <a:avLst/>
          </a:prstGeom>
          <a:noFill/>
          <a:ln w="73025"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0">
                  <a:schemeClr val="accent2">
                    <a:lumMod val="0"/>
                    <a:lumOff val="100000"/>
                  </a:schemeClr>
                </a:gs>
                <a:gs pos="4000">
                  <a:schemeClr val="accent2">
                    <a:lumMod val="60000"/>
                    <a:lumOff val="4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7">
            <a:extLst>
              <a:ext uri="{FF2B5EF4-FFF2-40B4-BE49-F238E27FC236}">
                <a16:creationId xmlns:a16="http://schemas.microsoft.com/office/drawing/2014/main" id="{9DFDC847-694E-43EC-BDAD-644B2FACF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188" y="1214438"/>
            <a:ext cx="3929062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4000" b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Ответы: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6388994-71FB-4868-883F-530242323B70}"/>
              </a:ext>
            </a:extLst>
          </p:cNvPr>
          <p:cNvCxnSpPr/>
          <p:nvPr/>
        </p:nvCxnSpPr>
        <p:spPr>
          <a:xfrm>
            <a:off x="4689475" y="1922463"/>
            <a:ext cx="1588" cy="3735387"/>
          </a:xfrm>
          <a:prstGeom prst="line">
            <a:avLst/>
          </a:prstGeom>
          <a:ln w="4762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Объект 10">
            <a:extLst>
              <a:ext uri="{FF2B5EF4-FFF2-40B4-BE49-F238E27FC236}">
                <a16:creationId xmlns:a16="http://schemas.microsoft.com/office/drawing/2014/main" id="{5380956D-6781-42FC-9413-15A1919CE4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00250" y="2928938"/>
          <a:ext cx="83502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241195" imgH="203112" progId="Equation.3">
                  <p:embed/>
                </p:oleObj>
              </mc:Choice>
              <mc:Fallback>
                <p:oleObj name="Формула" r:id="rId3" imgW="241195" imgH="203112" progId="Equation.3">
                  <p:embed/>
                  <p:pic>
                    <p:nvPicPr>
                      <p:cNvPr id="8" name="Объект 10">
                        <a:extLst>
                          <a:ext uri="{FF2B5EF4-FFF2-40B4-BE49-F238E27FC236}">
                            <a16:creationId xmlns:a16="http://schemas.microsoft.com/office/drawing/2014/main" id="{5380956D-6781-42FC-9413-15A1919CE4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928938"/>
                        <a:ext cx="83502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1A487293-902F-42B3-A966-652A8E8BCF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4088" y="2857500"/>
          <a:ext cx="1055687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304536" imgH="203024" progId="Equation.3">
                  <p:embed/>
                </p:oleObj>
              </mc:Choice>
              <mc:Fallback>
                <p:oleObj name="Формула" r:id="rId5" imgW="304536" imgH="203024" progId="Equation.3">
                  <p:embed/>
                  <p:pic>
                    <p:nvPicPr>
                      <p:cNvPr id="9" name="Object 4">
                        <a:extLst>
                          <a:ext uri="{FF2B5EF4-FFF2-40B4-BE49-F238E27FC236}">
                            <a16:creationId xmlns:a16="http://schemas.microsoft.com/office/drawing/2014/main" id="{1A487293-902F-42B3-A966-652A8E8BCF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4088" y="2857500"/>
                        <a:ext cx="1055687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8D1EA971-C0E4-40D9-8A2E-11431AD1A6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00250" y="3714750"/>
          <a:ext cx="8350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imgW="241195" imgH="203112" progId="Equation.3">
                  <p:embed/>
                </p:oleObj>
              </mc:Choice>
              <mc:Fallback>
                <p:oleObj name="Формула" r:id="rId7" imgW="241195" imgH="203112" progId="Equation.3">
                  <p:embed/>
                  <p:pic>
                    <p:nvPicPr>
                      <p:cNvPr id="10" name="Object 5">
                        <a:extLst>
                          <a:ext uri="{FF2B5EF4-FFF2-40B4-BE49-F238E27FC236}">
                            <a16:creationId xmlns:a16="http://schemas.microsoft.com/office/drawing/2014/main" id="{8D1EA971-C0E4-40D9-8A2E-11431AD1A6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714750"/>
                        <a:ext cx="83502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60A26999-5B0B-4557-BC47-D5E32116F3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43625" y="3714750"/>
          <a:ext cx="8350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9" imgW="241195" imgH="203112" progId="Equation.3">
                  <p:embed/>
                </p:oleObj>
              </mc:Choice>
              <mc:Fallback>
                <p:oleObj name="Формула" r:id="rId9" imgW="241195" imgH="203112" progId="Equation.3">
                  <p:embed/>
                  <p:pic>
                    <p:nvPicPr>
                      <p:cNvPr id="11" name="Object 6">
                        <a:extLst>
                          <a:ext uri="{FF2B5EF4-FFF2-40B4-BE49-F238E27FC236}">
                            <a16:creationId xmlns:a16="http://schemas.microsoft.com/office/drawing/2014/main" id="{60A26999-5B0B-4557-BC47-D5E32116F3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3714750"/>
                        <a:ext cx="83502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>
            <a:extLst>
              <a:ext uri="{FF2B5EF4-FFF2-40B4-BE49-F238E27FC236}">
                <a16:creationId xmlns:a16="http://schemas.microsoft.com/office/drawing/2014/main" id="{E0C6BF5D-B0AB-42E4-9C8C-959A361E33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71625" y="4500563"/>
          <a:ext cx="87947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1" imgW="253780" imgH="203024" progId="Equation.3">
                  <p:embed/>
                </p:oleObj>
              </mc:Choice>
              <mc:Fallback>
                <p:oleObj name="Формула" r:id="rId11" imgW="253780" imgH="203024" progId="Equation.3">
                  <p:embed/>
                  <p:pic>
                    <p:nvPicPr>
                      <p:cNvPr id="12" name="Object 7">
                        <a:extLst>
                          <a:ext uri="{FF2B5EF4-FFF2-40B4-BE49-F238E27FC236}">
                            <a16:creationId xmlns:a16="http://schemas.microsoft.com/office/drawing/2014/main" id="{E0C6BF5D-B0AB-42E4-9C8C-959A361E33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4500563"/>
                        <a:ext cx="87947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>
            <a:extLst>
              <a:ext uri="{FF2B5EF4-FFF2-40B4-BE49-F238E27FC236}">
                <a16:creationId xmlns:a16="http://schemas.microsoft.com/office/drawing/2014/main" id="{D7F79280-AC75-4363-BCC4-FE276BE4CB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43188" y="4500563"/>
          <a:ext cx="87947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3" imgW="253780" imgH="203024" progId="Equation.3">
                  <p:embed/>
                </p:oleObj>
              </mc:Choice>
              <mc:Fallback>
                <p:oleObj name="Формула" r:id="rId13" imgW="253780" imgH="203024" progId="Equation.3">
                  <p:embed/>
                  <p:pic>
                    <p:nvPicPr>
                      <p:cNvPr id="13" name="Object 8">
                        <a:extLst>
                          <a:ext uri="{FF2B5EF4-FFF2-40B4-BE49-F238E27FC236}">
                            <a16:creationId xmlns:a16="http://schemas.microsoft.com/office/drawing/2014/main" id="{D7F79280-AC75-4363-BCC4-FE276BE4CB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4500563"/>
                        <a:ext cx="87947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>
            <a:extLst>
              <a:ext uri="{FF2B5EF4-FFF2-40B4-BE49-F238E27FC236}">
                <a16:creationId xmlns:a16="http://schemas.microsoft.com/office/drawing/2014/main" id="{0CF170AA-0ECD-45E6-9EFD-A6BEF801DB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29250" y="4500563"/>
          <a:ext cx="83502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5" imgW="241195" imgH="203112" progId="Equation.3">
                  <p:embed/>
                </p:oleObj>
              </mc:Choice>
              <mc:Fallback>
                <p:oleObj name="Формула" r:id="rId15" imgW="241195" imgH="203112" progId="Equation.3">
                  <p:embed/>
                  <p:pic>
                    <p:nvPicPr>
                      <p:cNvPr id="14" name="Object 9">
                        <a:extLst>
                          <a:ext uri="{FF2B5EF4-FFF2-40B4-BE49-F238E27FC236}">
                            <a16:creationId xmlns:a16="http://schemas.microsoft.com/office/drawing/2014/main" id="{0CF170AA-0ECD-45E6-9EFD-A6BEF801DB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4500563"/>
                        <a:ext cx="83502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>
            <a:extLst>
              <a:ext uri="{FF2B5EF4-FFF2-40B4-BE49-F238E27FC236}">
                <a16:creationId xmlns:a16="http://schemas.microsoft.com/office/drawing/2014/main" id="{EBC256E5-9A82-49C7-A239-2C03AE03D7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86563" y="4500563"/>
          <a:ext cx="83502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7" imgW="241195" imgH="203112" progId="Equation.3">
                  <p:embed/>
                </p:oleObj>
              </mc:Choice>
              <mc:Fallback>
                <p:oleObj name="Формула" r:id="rId17" imgW="241195" imgH="203112" progId="Equation.3">
                  <p:embed/>
                  <p:pic>
                    <p:nvPicPr>
                      <p:cNvPr id="15" name="Object 10">
                        <a:extLst>
                          <a:ext uri="{FF2B5EF4-FFF2-40B4-BE49-F238E27FC236}">
                            <a16:creationId xmlns:a16="http://schemas.microsoft.com/office/drawing/2014/main" id="{EBC256E5-9A82-49C7-A239-2C03AE03D7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3" y="4500563"/>
                        <a:ext cx="835025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8">
            <a:extLst>
              <a:ext uri="{FF2B5EF4-FFF2-40B4-BE49-F238E27FC236}">
                <a16:creationId xmlns:a16="http://schemas.microsoft.com/office/drawing/2014/main" id="{DFA48BA4-F2D7-4C5B-B205-A7462B415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000250"/>
            <a:ext cx="3929062" cy="8921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8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Вариант 1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>
              <a:solidFill>
                <a:srgbClr val="17375E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Прямоугольник 11">
            <a:extLst>
              <a:ext uri="{FF2B5EF4-FFF2-40B4-BE49-F238E27FC236}">
                <a16:creationId xmlns:a16="http://schemas.microsoft.com/office/drawing/2014/main" id="{FE7D847B-4E34-49C5-94B6-03ACB56EE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2000250"/>
            <a:ext cx="3929062" cy="8921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8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Вариант 2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>
              <a:solidFill>
                <a:srgbClr val="17375E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>
            <a:extLst>
              <a:ext uri="{FF2B5EF4-FFF2-40B4-BE49-F238E27FC236}">
                <a16:creationId xmlns:a16="http://schemas.microsoft.com/office/drawing/2014/main" id="{7BC4C595-3E2F-4B1A-943A-07327FD36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1341438"/>
            <a:ext cx="2682875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3">
            <a:extLst>
              <a:ext uri="{FF2B5EF4-FFF2-40B4-BE49-F238E27FC236}">
                <a16:creationId xmlns:a16="http://schemas.microsoft.com/office/drawing/2014/main" id="{68EC9951-ECBC-48A1-8776-D1114FC92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765175"/>
            <a:ext cx="5761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ru-RU" altLang="ru-RU" b="1">
                <a:solidFill>
                  <a:srgbClr val="000000"/>
                </a:solidFill>
              </a:rPr>
              <a:t>1. Найти все углы треугольника по готовому чертежу</a:t>
            </a:r>
            <a:endParaRPr lang="ru-RU" altLang="ru-RU" b="1"/>
          </a:p>
        </p:txBody>
      </p:sp>
      <p:sp>
        <p:nvSpPr>
          <p:cNvPr id="16388" name="TextBox 5">
            <a:extLst>
              <a:ext uri="{FF2B5EF4-FFF2-40B4-BE49-F238E27FC236}">
                <a16:creationId xmlns:a16="http://schemas.microsoft.com/office/drawing/2014/main" id="{84201DE3-8E2B-4493-BCB9-69BCF6E7F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4286250"/>
            <a:ext cx="7272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ru-RU" altLang="ru-RU" b="1">
                <a:solidFill>
                  <a:srgbClr val="000000"/>
                </a:solidFill>
              </a:rPr>
              <a:t>2. Какие утверждения, связанные с величиной </a:t>
            </a:r>
            <a:r>
              <a:rPr lang="ru-RU" altLang="ru-RU" b="1" i="1">
                <a:solidFill>
                  <a:srgbClr val="000000"/>
                </a:solidFill>
              </a:rPr>
              <a:t> – 180</a:t>
            </a:r>
            <a:r>
              <a:rPr lang="ru-RU" altLang="ru-RU" b="1">
                <a:solidFill>
                  <a:srgbClr val="000000"/>
                </a:solidFill>
              </a:rPr>
              <a:t>°, вам известны?</a:t>
            </a:r>
            <a:endParaRPr lang="ru-RU" altLang="ru-RU" sz="1600" b="1">
              <a:solidFill>
                <a:srgbClr val="000000"/>
              </a:solidFill>
            </a:endParaRPr>
          </a:p>
        </p:txBody>
      </p:sp>
      <p:sp>
        <p:nvSpPr>
          <p:cNvPr id="16389" name="TextBox 6">
            <a:extLst>
              <a:ext uri="{FF2B5EF4-FFF2-40B4-BE49-F238E27FC236}">
                <a16:creationId xmlns:a16="http://schemas.microsoft.com/office/drawing/2014/main" id="{92CB9A6B-FDB9-4662-97F9-EC00DD011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476250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ru-RU" altLang="ru-RU" b="1"/>
              <a:t>Карточка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3CAADC-411C-44FA-B933-CF497CF2EC75}"/>
              </a:ext>
            </a:extLst>
          </p:cNvPr>
          <p:cNvSpPr txBox="1"/>
          <p:nvPr/>
        </p:nvSpPr>
        <p:spPr>
          <a:xfrm>
            <a:off x="2483768" y="620688"/>
            <a:ext cx="3752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Список использованной литературы</a:t>
            </a:r>
          </a:p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25112F-B3FB-48A6-8C22-FDD3973223CD}"/>
              </a:ext>
            </a:extLst>
          </p:cNvPr>
          <p:cNvSpPr txBox="1"/>
          <p:nvPr/>
        </p:nvSpPr>
        <p:spPr>
          <a:xfrm>
            <a:off x="899592" y="1844824"/>
            <a:ext cx="6635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>
                <a:hlinkClick r:id="rId2"/>
              </a:rPr>
              <a:t>1. </a:t>
            </a:r>
            <a:r>
              <a:rPr lang="en-US">
                <a:hlinkClick r:id="rId2"/>
              </a:rPr>
              <a:t>https</a:t>
            </a:r>
            <a:r>
              <a:rPr lang="en-US" dirty="0">
                <a:hlinkClick r:id="rId2"/>
              </a:rPr>
              <a:t>://infourok.ru/summa_uglov_treugolnika_7_klass-389432.htm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470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265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 Black</vt:lpstr>
      <vt:lpstr>Calibri</vt:lpstr>
      <vt:lpstr>Cambria</vt:lpstr>
      <vt:lpstr>Georgia</vt:lpstr>
      <vt:lpstr>Gill Sans MT Ext Condensed Bold</vt:lpstr>
      <vt:lpstr>Rockwell</vt:lpstr>
      <vt:lpstr>Rockwell Condensed</vt:lpstr>
      <vt:lpstr>Times New Roman</vt:lpstr>
      <vt:lpstr>Wingdings</vt:lpstr>
      <vt:lpstr>Wood Type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olga_grigoreva69@mail.ru</cp:lastModifiedBy>
  <cp:revision>214</cp:revision>
  <dcterms:created xsi:type="dcterms:W3CDTF">2012-08-12T16:04:58Z</dcterms:created>
  <dcterms:modified xsi:type="dcterms:W3CDTF">2021-07-28T12:56:13Z</dcterms:modified>
</cp:coreProperties>
</file>